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55"/>
  </p:notesMasterIdLst>
  <p:handoutMasterIdLst>
    <p:handoutMasterId r:id="rId56"/>
  </p:handoutMasterIdLst>
  <p:sldIdLst>
    <p:sldId id="287" r:id="rId2"/>
    <p:sldId id="288" r:id="rId3"/>
    <p:sldId id="289" r:id="rId4"/>
    <p:sldId id="290" r:id="rId5"/>
    <p:sldId id="291" r:id="rId6"/>
    <p:sldId id="292" r:id="rId7"/>
    <p:sldId id="293" r:id="rId8"/>
    <p:sldId id="294" r:id="rId9"/>
    <p:sldId id="295" r:id="rId10"/>
    <p:sldId id="359" r:id="rId11"/>
    <p:sldId id="296" r:id="rId12"/>
    <p:sldId id="297" r:id="rId13"/>
    <p:sldId id="298" r:id="rId14"/>
    <p:sldId id="299" r:id="rId15"/>
    <p:sldId id="300" r:id="rId16"/>
    <p:sldId id="301" r:id="rId17"/>
    <p:sldId id="302" r:id="rId18"/>
    <p:sldId id="303" r:id="rId19"/>
    <p:sldId id="304" r:id="rId20"/>
    <p:sldId id="360" r:id="rId21"/>
    <p:sldId id="361" r:id="rId22"/>
    <p:sldId id="307" r:id="rId23"/>
    <p:sldId id="308" r:id="rId24"/>
    <p:sldId id="309" r:id="rId25"/>
    <p:sldId id="310" r:id="rId26"/>
    <p:sldId id="311" r:id="rId27"/>
    <p:sldId id="312" r:id="rId28"/>
    <p:sldId id="313" r:id="rId29"/>
    <p:sldId id="314" r:id="rId30"/>
    <p:sldId id="315" r:id="rId31"/>
    <p:sldId id="316" r:id="rId32"/>
    <p:sldId id="317" r:id="rId33"/>
    <p:sldId id="318" r:id="rId34"/>
    <p:sldId id="319" r:id="rId35"/>
    <p:sldId id="320" r:id="rId36"/>
    <p:sldId id="321" r:id="rId37"/>
    <p:sldId id="322" r:id="rId38"/>
    <p:sldId id="325" r:id="rId39"/>
    <p:sldId id="326" r:id="rId40"/>
    <p:sldId id="327" r:id="rId41"/>
    <p:sldId id="328" r:id="rId42"/>
    <p:sldId id="329" r:id="rId43"/>
    <p:sldId id="330" r:id="rId44"/>
    <p:sldId id="331" r:id="rId45"/>
    <p:sldId id="333" r:id="rId46"/>
    <p:sldId id="335" r:id="rId47"/>
    <p:sldId id="336" r:id="rId48"/>
    <p:sldId id="337" r:id="rId49"/>
    <p:sldId id="338" r:id="rId50"/>
    <p:sldId id="339" r:id="rId51"/>
    <p:sldId id="340" r:id="rId52"/>
    <p:sldId id="341" r:id="rId53"/>
    <p:sldId id="358" r:id="rId54"/>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B81A7699-298A-4234-BAAE-191C7D5EA8AB}">
          <p14:sldIdLst>
            <p14:sldId id="287"/>
            <p14:sldId id="288"/>
            <p14:sldId id="289"/>
            <p14:sldId id="290"/>
            <p14:sldId id="291"/>
            <p14:sldId id="292"/>
            <p14:sldId id="293"/>
            <p14:sldId id="294"/>
            <p14:sldId id="295"/>
            <p14:sldId id="359"/>
            <p14:sldId id="296"/>
            <p14:sldId id="297"/>
            <p14:sldId id="298"/>
            <p14:sldId id="299"/>
            <p14:sldId id="300"/>
            <p14:sldId id="301"/>
            <p14:sldId id="302"/>
            <p14:sldId id="303"/>
            <p14:sldId id="304"/>
            <p14:sldId id="360"/>
            <p14:sldId id="361"/>
            <p14:sldId id="307"/>
            <p14:sldId id="308"/>
            <p14:sldId id="309"/>
            <p14:sldId id="310"/>
            <p14:sldId id="311"/>
            <p14:sldId id="312"/>
            <p14:sldId id="313"/>
            <p14:sldId id="314"/>
            <p14:sldId id="315"/>
            <p14:sldId id="316"/>
            <p14:sldId id="317"/>
            <p14:sldId id="318"/>
            <p14:sldId id="319"/>
            <p14:sldId id="320"/>
            <p14:sldId id="321"/>
            <p14:sldId id="322"/>
            <p14:sldId id="325"/>
            <p14:sldId id="326"/>
            <p14:sldId id="327"/>
            <p14:sldId id="328"/>
            <p14:sldId id="329"/>
            <p14:sldId id="330"/>
            <p14:sldId id="331"/>
            <p14:sldId id="333"/>
            <p14:sldId id="335"/>
            <p14:sldId id="336"/>
            <p14:sldId id="337"/>
            <p14:sldId id="338"/>
            <p14:sldId id="339"/>
            <p14:sldId id="340"/>
            <p14:sldId id="341"/>
            <p14:sldId id="3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971"/>
    <a:srgbClr val="316D7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39" autoAdjust="0"/>
    <p:restoredTop sz="92604" autoAdjust="0"/>
  </p:normalViewPr>
  <p:slideViewPr>
    <p:cSldViewPr>
      <p:cViewPr varScale="1">
        <p:scale>
          <a:sx n="109" d="100"/>
          <a:sy n="109" d="100"/>
        </p:scale>
        <p:origin x="850" y="62"/>
      </p:cViewPr>
      <p:guideLst>
        <p:guide orient="horz" pos="2160"/>
        <p:guide pos="2880"/>
        <p:guide orient="horz" pos="162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100" d="100"/>
        <a:sy n="100" d="100"/>
      </p:scale>
      <p:origin x="0" y="-19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slide" Target="slides/slide49.xml"/><Relationship Id="rId1" Type="http://schemas.openxmlformats.org/officeDocument/2006/relationships/slide" Target="slides/slide17.xml"/><Relationship Id="rId4"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D1F4626-7F25-4FD1-A18B-F1B9B6E47DF8}" type="datetimeFigureOut">
              <a:rPr lang="en-US" smtClean="0"/>
              <a:t>11/3/2017</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74922DC4-34E1-4C84-A642-0D01773D538A}" type="slidenum">
              <a:rPr lang="en-US" smtClean="0"/>
              <a:t>‹#›</a:t>
            </a:fld>
            <a:endParaRPr lang="en-US"/>
          </a:p>
        </p:txBody>
      </p:sp>
    </p:spTree>
    <p:extLst>
      <p:ext uri="{BB962C8B-B14F-4D97-AF65-F5344CB8AC3E}">
        <p14:creationId xmlns:p14="http://schemas.microsoft.com/office/powerpoint/2010/main" val="3640235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F758190-BD65-4F37-B6CA-BBCCC5D8A2B0}" type="datetimeFigureOut">
              <a:rPr lang="en-US" smtClean="0"/>
              <a:pPr/>
              <a:t>11/3/2017</a:t>
            </a:fld>
            <a:endParaRPr lang="en-US"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F1A100CD-7D2C-4A59-B27F-E17732F825F8}" type="slidenum">
              <a:rPr lang="en-US" smtClean="0"/>
              <a:pPr/>
              <a:t>‹#›</a:t>
            </a:fld>
            <a:endParaRPr lang="en-US" dirty="0"/>
          </a:p>
        </p:txBody>
      </p:sp>
    </p:spTree>
    <p:extLst>
      <p:ext uri="{BB962C8B-B14F-4D97-AF65-F5344CB8AC3E}">
        <p14:creationId xmlns:p14="http://schemas.microsoft.com/office/powerpoint/2010/main" val="4165699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3712CC7C-B284-4AD8-932E-4282E93FDC22}" type="slidenum">
              <a:rPr lang="en-US" altLang="nl-BE" sz="1200">
                <a:latin typeface="Times New Roman" panose="02020603050405020304" pitchFamily="18" charset="0"/>
              </a:rPr>
              <a:pPr/>
              <a:t>2</a:t>
            </a:fld>
            <a:endParaRPr lang="en-US" altLang="nl-BE"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Tree>
    <p:extLst>
      <p:ext uri="{BB962C8B-B14F-4D97-AF65-F5344CB8AC3E}">
        <p14:creationId xmlns:p14="http://schemas.microsoft.com/office/powerpoint/2010/main" val="558426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
        <p:nvSpPr>
          <p:cNvPr id="10752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1DA61CEB-1FEA-4EC1-B659-A2CECE78B722}" type="slidenum">
              <a:rPr lang="en-US" altLang="nl-BE" sz="1200">
                <a:latin typeface="Times New Roman" panose="02020603050405020304" pitchFamily="18" charset="0"/>
              </a:rPr>
              <a:pPr/>
              <a:t>11</a:t>
            </a:fld>
            <a:endParaRPr lang="en-US" altLang="nl-BE" sz="1200">
              <a:latin typeface="Times New Roman" panose="02020603050405020304" pitchFamily="18" charset="0"/>
            </a:endParaRPr>
          </a:p>
        </p:txBody>
      </p:sp>
    </p:spTree>
    <p:extLst>
      <p:ext uri="{BB962C8B-B14F-4D97-AF65-F5344CB8AC3E}">
        <p14:creationId xmlns:p14="http://schemas.microsoft.com/office/powerpoint/2010/main" val="747549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D2BBCFEF-E619-4073-86EF-67EA96EE76C8}" type="slidenum">
              <a:rPr lang="en-US" altLang="nl-BE" sz="1200">
                <a:latin typeface="Times New Roman" panose="02020603050405020304" pitchFamily="18" charset="0"/>
              </a:rPr>
              <a:pPr/>
              <a:t>12</a:t>
            </a:fld>
            <a:endParaRPr lang="en-US" altLang="nl-BE" sz="1200">
              <a:latin typeface="Times New Roman" panose="02020603050405020304" pitchFamily="18"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Tree>
    <p:extLst>
      <p:ext uri="{BB962C8B-B14F-4D97-AF65-F5344CB8AC3E}">
        <p14:creationId xmlns:p14="http://schemas.microsoft.com/office/powerpoint/2010/main" val="3839534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FC27981D-E6ED-4888-A19F-B78937688886}" type="slidenum">
              <a:rPr lang="en-US" altLang="nl-BE" sz="1200">
                <a:latin typeface="Times New Roman" panose="02020603050405020304" pitchFamily="18" charset="0"/>
              </a:rPr>
              <a:pPr/>
              <a:t>13</a:t>
            </a:fld>
            <a:endParaRPr lang="en-US" altLang="nl-BE" sz="1200">
              <a:latin typeface="Times New Roman" panose="02020603050405020304"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Tree>
    <p:extLst>
      <p:ext uri="{BB962C8B-B14F-4D97-AF65-F5344CB8AC3E}">
        <p14:creationId xmlns:p14="http://schemas.microsoft.com/office/powerpoint/2010/main" val="3234179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61BF120E-2C27-4ED1-B84E-2A89BFA31FA6}" type="slidenum">
              <a:rPr lang="en-US" altLang="nl-BE" sz="1200">
                <a:latin typeface="Times New Roman" panose="02020603050405020304" pitchFamily="18" charset="0"/>
              </a:rPr>
              <a:pPr/>
              <a:t>14</a:t>
            </a:fld>
            <a:endParaRPr lang="en-US" altLang="nl-BE" sz="1200">
              <a:latin typeface="Times New Roman" panose="02020603050405020304" pitchFamily="18"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Tree>
    <p:extLst>
      <p:ext uri="{BB962C8B-B14F-4D97-AF65-F5344CB8AC3E}">
        <p14:creationId xmlns:p14="http://schemas.microsoft.com/office/powerpoint/2010/main" val="3796783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04501B82-920E-4A29-B195-7FDAA5B252D4}" type="slidenum">
              <a:rPr lang="en-US" altLang="nl-BE" sz="1200">
                <a:latin typeface="Times New Roman" panose="02020603050405020304" pitchFamily="18" charset="0"/>
              </a:rPr>
              <a:pPr/>
              <a:t>15</a:t>
            </a:fld>
            <a:endParaRPr lang="en-US" altLang="nl-BE" sz="1200">
              <a:latin typeface="Times New Roman" panose="02020603050405020304" pitchFamily="18"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Tree>
    <p:extLst>
      <p:ext uri="{BB962C8B-B14F-4D97-AF65-F5344CB8AC3E}">
        <p14:creationId xmlns:p14="http://schemas.microsoft.com/office/powerpoint/2010/main" val="4231368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6E6767E9-7F34-411C-A4D5-3D9F6ABC7CAF}" type="slidenum">
              <a:rPr lang="en-US" altLang="nl-BE" sz="1200">
                <a:latin typeface="Times New Roman" panose="02020603050405020304" pitchFamily="18" charset="0"/>
              </a:rPr>
              <a:pPr/>
              <a:t>16</a:t>
            </a:fld>
            <a:endParaRPr lang="en-US" altLang="nl-BE" sz="1200">
              <a:latin typeface="Times New Roman" panose="02020603050405020304" pitchFamily="18"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Tree>
    <p:extLst>
      <p:ext uri="{BB962C8B-B14F-4D97-AF65-F5344CB8AC3E}">
        <p14:creationId xmlns:p14="http://schemas.microsoft.com/office/powerpoint/2010/main" val="3802145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393B848F-F52D-4843-B63A-94C99C7D9DDC}" type="slidenum">
              <a:rPr lang="en-US" altLang="nl-BE" sz="1200">
                <a:latin typeface="Times New Roman" panose="02020603050405020304" pitchFamily="18" charset="0"/>
              </a:rPr>
              <a:pPr/>
              <a:t>17</a:t>
            </a:fld>
            <a:endParaRPr lang="en-US" altLang="nl-BE" sz="1200">
              <a:latin typeface="Times New Roman" panose="02020603050405020304" pitchFamily="18" charset="0"/>
            </a:endParaRPr>
          </a:p>
        </p:txBody>
      </p:sp>
      <p:sp>
        <p:nvSpPr>
          <p:cNvPr id="113667" name="Rectangle 2"/>
          <p:cNvSpPr>
            <a:spLocks noGrp="1" noRot="1" noChangeAspect="1" noChangeArrowheads="1" noTextEdit="1"/>
          </p:cNvSpPr>
          <p:nvPr>
            <p:ph type="sldImg"/>
          </p:nvPr>
        </p:nvSpPr>
        <p:spPr>
          <a:xfrm>
            <a:off x="93663" y="733425"/>
            <a:ext cx="6611937" cy="3719513"/>
          </a:xfrm>
          <a:ln/>
        </p:spPr>
      </p:sp>
      <p:sp>
        <p:nvSpPr>
          <p:cNvPr id="113668" name="Rectangle 3"/>
          <p:cNvSpPr>
            <a:spLocks noGrp="1" noChangeArrowheads="1"/>
          </p:cNvSpPr>
          <p:nvPr>
            <p:ph type="body" idx="1"/>
          </p:nvPr>
        </p:nvSpPr>
        <p:spPr>
          <a:xfrm>
            <a:off x="931533" y="4737558"/>
            <a:ext cx="4934609" cy="443768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l-BE" smtClean="0"/>
              <a:t>EVAPCO’s Thermal-Pak coils feature an elliptical design which assures maximum cooling capacity.  This design provides a more aerodynamic shape, which lowers air side pressure drop while allowing more water to be loaded on the coil.</a:t>
            </a:r>
          </a:p>
        </p:txBody>
      </p:sp>
    </p:spTree>
    <p:extLst>
      <p:ext uri="{BB962C8B-B14F-4D97-AF65-F5344CB8AC3E}">
        <p14:creationId xmlns:p14="http://schemas.microsoft.com/office/powerpoint/2010/main" val="3512049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0230154D-B8D3-4262-8F30-70D9E04D923E}" type="slidenum">
              <a:rPr lang="en-US" altLang="nl-BE" sz="1200">
                <a:latin typeface="Times New Roman" panose="02020603050405020304" pitchFamily="18" charset="0"/>
              </a:rPr>
              <a:pPr/>
              <a:t>18</a:t>
            </a:fld>
            <a:endParaRPr lang="en-US" altLang="nl-BE" sz="1200">
              <a:latin typeface="Times New Roman" panose="02020603050405020304" pitchFamily="18"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Tree>
    <p:extLst>
      <p:ext uri="{BB962C8B-B14F-4D97-AF65-F5344CB8AC3E}">
        <p14:creationId xmlns:p14="http://schemas.microsoft.com/office/powerpoint/2010/main" val="2543306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573C2607-7F9F-4A15-8078-44D7B88F9F8A}" type="slidenum">
              <a:rPr lang="en-US" altLang="nl-BE" sz="1200">
                <a:latin typeface="Times New Roman" panose="02020603050405020304" pitchFamily="18" charset="0"/>
              </a:rPr>
              <a:pPr/>
              <a:t>19</a:t>
            </a:fld>
            <a:endParaRPr lang="en-US" altLang="nl-BE" sz="1200">
              <a:latin typeface="Times New Roman" panose="02020603050405020304" pitchFamily="18"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Tree>
    <p:extLst>
      <p:ext uri="{BB962C8B-B14F-4D97-AF65-F5344CB8AC3E}">
        <p14:creationId xmlns:p14="http://schemas.microsoft.com/office/powerpoint/2010/main" val="1426622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
        <p:nvSpPr>
          <p:cNvPr id="409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fld id="{F0E77030-DF26-4E01-B57A-1837EA26113E}" type="slidenum">
              <a:rPr lang="en-US" altLang="nl-BE" sz="1200" b="0" smtClean="0">
                <a:latin typeface="Times New Roman" panose="02020603050405020304" pitchFamily="18" charset="0"/>
              </a:rPr>
              <a:pPr/>
              <a:t>20</a:t>
            </a:fld>
            <a:endParaRPr lang="en-US" altLang="nl-BE" sz="1200" b="0" smtClean="0">
              <a:latin typeface="Times New Roman" panose="02020603050405020304" pitchFamily="18" charset="0"/>
            </a:endParaRPr>
          </a:p>
        </p:txBody>
      </p:sp>
    </p:spTree>
    <p:extLst>
      <p:ext uri="{BB962C8B-B14F-4D97-AF65-F5344CB8AC3E}">
        <p14:creationId xmlns:p14="http://schemas.microsoft.com/office/powerpoint/2010/main" val="2781798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48FD4A7C-A798-4F97-87B1-6B02D69BDEFE}" type="slidenum">
              <a:rPr lang="en-US" altLang="nl-BE" sz="1200">
                <a:latin typeface="Times New Roman" panose="02020603050405020304" pitchFamily="18" charset="0"/>
              </a:rPr>
              <a:pPr/>
              <a:t>3</a:t>
            </a:fld>
            <a:endParaRPr lang="en-US" altLang="nl-BE" sz="1200">
              <a:latin typeface="Times New Roman" panose="02020603050405020304" pitchFamily="18" charset="0"/>
            </a:endParaRPr>
          </a:p>
        </p:txBody>
      </p:sp>
      <p:sp>
        <p:nvSpPr>
          <p:cNvPr id="97283" name="Rectangle 2"/>
          <p:cNvSpPr>
            <a:spLocks noGrp="1" noRot="1" noChangeAspect="1" noChangeArrowheads="1" noTextEdit="1"/>
          </p:cNvSpPr>
          <p:nvPr>
            <p:ph type="sldImg"/>
          </p:nvPr>
        </p:nvSpPr>
        <p:spPr>
          <a:xfrm>
            <a:off x="93663" y="733425"/>
            <a:ext cx="6611937" cy="3719513"/>
          </a:xfrm>
          <a:ln/>
        </p:spPr>
      </p:sp>
      <p:sp>
        <p:nvSpPr>
          <p:cNvPr id="97284" name="Rectangle 3"/>
          <p:cNvSpPr>
            <a:spLocks noGrp="1" noChangeArrowheads="1"/>
          </p:cNvSpPr>
          <p:nvPr>
            <p:ph type="body" idx="1"/>
          </p:nvPr>
        </p:nvSpPr>
        <p:spPr>
          <a:xfrm>
            <a:off x="931533" y="4737558"/>
            <a:ext cx="4934609" cy="443768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l-BE" smtClean="0"/>
              <a:t>The process or cooling fluid is circulated through the coil of the closed circuit cooler.  Heat from the process fluid is dissipated through the coil tubes to the water cascading downward over the tubes.  Simultaneously, air is drawn in through the air inlet louvers at the base of the cooler and travels upward over the coil opposite the water flow.   </a:t>
            </a:r>
          </a:p>
          <a:p>
            <a:endParaRPr lang="en-US" altLang="nl-BE" smtClean="0"/>
          </a:p>
          <a:p>
            <a:r>
              <a:rPr lang="en-US" altLang="nl-BE" smtClean="0"/>
              <a:t>A small portion of the water is evaporated which removes the heat.  The warm moist air is drawn to the top of the closed circuit cooler by the fan and is discharged to the atmosphere.  The remaining water falls to the sump at the bottom of the cooler where it is recirculated by the pump up to the water distribution system and back down over the coil or coils.</a:t>
            </a:r>
          </a:p>
        </p:txBody>
      </p:sp>
    </p:spTree>
    <p:extLst>
      <p:ext uri="{BB962C8B-B14F-4D97-AF65-F5344CB8AC3E}">
        <p14:creationId xmlns:p14="http://schemas.microsoft.com/office/powerpoint/2010/main" val="1405361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kern="1200" dirty="0" err="1" smtClean="0">
                <a:solidFill>
                  <a:schemeClr val="tx1"/>
                </a:solidFill>
                <a:effectLst/>
                <a:latin typeface="+mn-lt"/>
                <a:ea typeface="+mn-ea"/>
                <a:cs typeface="+mn-cs"/>
              </a:rPr>
              <a:t>Acrylonitril-butadieen-styreen</a:t>
            </a:r>
            <a:r>
              <a:rPr lang="en-US" sz="1200" b="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ABS</a:t>
            </a:r>
            <a:r>
              <a:rPr lang="en-US" sz="1200" b="0" kern="1200" dirty="0" smtClean="0">
                <a:solidFill>
                  <a:schemeClr val="tx1"/>
                </a:solidFill>
                <a:effectLst/>
                <a:latin typeface="+mn-lt"/>
                <a:ea typeface="+mn-ea"/>
                <a:cs typeface="+mn-cs"/>
              </a:rPr>
              <a:t>)</a:t>
            </a:r>
            <a:endParaRPr lang="nl-NL" altLang="nl-BE" dirty="0" smtClean="0"/>
          </a:p>
        </p:txBody>
      </p:sp>
    </p:spTree>
    <p:extLst>
      <p:ext uri="{BB962C8B-B14F-4D97-AF65-F5344CB8AC3E}">
        <p14:creationId xmlns:p14="http://schemas.microsoft.com/office/powerpoint/2010/main" val="1030102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F73333E5-CAE5-4F4C-A8ED-EBDBBFA0B380}" type="slidenum">
              <a:rPr lang="en-US" altLang="nl-BE" sz="1200">
                <a:latin typeface="Times New Roman" panose="02020603050405020304" pitchFamily="18" charset="0"/>
              </a:rPr>
              <a:pPr/>
              <a:t>22</a:t>
            </a:fld>
            <a:endParaRPr lang="en-US" altLang="nl-BE" sz="1200">
              <a:latin typeface="Times New Roman" panose="02020603050405020304" pitchFamily="18" charset="0"/>
            </a:endParaRPr>
          </a:p>
        </p:txBody>
      </p:sp>
      <p:sp>
        <p:nvSpPr>
          <p:cNvPr id="121859" name="Rectangle 2"/>
          <p:cNvSpPr>
            <a:spLocks noGrp="1" noRot="1" noChangeAspect="1" noChangeArrowheads="1" noTextEdit="1"/>
          </p:cNvSpPr>
          <p:nvPr>
            <p:ph type="sldImg"/>
          </p:nvPr>
        </p:nvSpPr>
        <p:spPr>
          <a:xfrm>
            <a:off x="92075" y="744538"/>
            <a:ext cx="6616700" cy="3722687"/>
          </a:xfrm>
          <a:ln/>
        </p:spPr>
      </p:sp>
      <p:sp>
        <p:nvSpPr>
          <p:cNvPr id="121860" name="Rectangle 3"/>
          <p:cNvSpPr>
            <a:spLocks noGrp="1" noChangeArrowheads="1"/>
          </p:cNvSpPr>
          <p:nvPr>
            <p:ph type="body" idx="1"/>
          </p:nvPr>
        </p:nvSpPr>
        <p:spPr>
          <a:xfrm>
            <a:off x="679768" y="4715153"/>
            <a:ext cx="5438140" cy="44669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nl-BE" smtClean="0"/>
              <a:t>The ESW features the very best of Evapco’s innovative and proven technologies…And has redefined the meaning of performance through a new “Optimized” technology…</a:t>
            </a:r>
          </a:p>
          <a:p>
            <a:pPr defTabSz="914400"/>
            <a:r>
              <a:rPr lang="en-US" altLang="nl-BE" smtClean="0"/>
              <a:t> </a:t>
            </a:r>
          </a:p>
          <a:p>
            <a:pPr defTabSz="914400"/>
            <a:r>
              <a:rPr lang="en-US" altLang="nl-BE" smtClean="0"/>
              <a:t>In developing the ESW, Evapco’s research team threw out preconceived notions of how a fluid cooler was supposed work…and they revisited the raw elements of heat transfer with consideration for how they apply to their proven technologies. </a:t>
            </a:r>
            <a:r>
              <a:rPr lang="en-US" altLang="nl-BE" b="1" smtClean="0"/>
              <a:t>[Click]</a:t>
            </a:r>
          </a:p>
        </p:txBody>
      </p:sp>
    </p:spTree>
    <p:extLst>
      <p:ext uri="{BB962C8B-B14F-4D97-AF65-F5344CB8AC3E}">
        <p14:creationId xmlns:p14="http://schemas.microsoft.com/office/powerpoint/2010/main" val="1223356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
        <p:nvSpPr>
          <p:cNvPr id="12288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25B90D6B-E30C-48B2-9C90-67ED9EE7F142}" type="slidenum">
              <a:rPr lang="en-US" altLang="nl-BE" sz="1200">
                <a:latin typeface="Times New Roman" panose="02020603050405020304" pitchFamily="18" charset="0"/>
              </a:rPr>
              <a:pPr/>
              <a:t>23</a:t>
            </a:fld>
            <a:endParaRPr lang="en-US" altLang="nl-BE" sz="1200">
              <a:latin typeface="Times New Roman" panose="02020603050405020304" pitchFamily="18" charset="0"/>
            </a:endParaRPr>
          </a:p>
        </p:txBody>
      </p:sp>
    </p:spTree>
    <p:extLst>
      <p:ext uri="{BB962C8B-B14F-4D97-AF65-F5344CB8AC3E}">
        <p14:creationId xmlns:p14="http://schemas.microsoft.com/office/powerpoint/2010/main" val="147705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4489C881-DCCF-4582-A54B-0F67EA92128C}" type="slidenum">
              <a:rPr lang="en-US" altLang="nl-BE" sz="1200">
                <a:latin typeface="Times New Roman" panose="02020603050405020304" pitchFamily="18" charset="0"/>
              </a:rPr>
              <a:pPr/>
              <a:t>24</a:t>
            </a:fld>
            <a:endParaRPr lang="en-US" altLang="nl-BE" sz="120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Tree>
    <p:extLst>
      <p:ext uri="{BB962C8B-B14F-4D97-AF65-F5344CB8AC3E}">
        <p14:creationId xmlns:p14="http://schemas.microsoft.com/office/powerpoint/2010/main" val="3535047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8D970238-4C6A-4027-80F7-80003E0FE7B1}" type="slidenum">
              <a:rPr lang="en-US" altLang="nl-BE" sz="1200">
                <a:latin typeface="Times New Roman" panose="02020603050405020304" pitchFamily="18" charset="0"/>
              </a:rPr>
              <a:pPr/>
              <a:t>25</a:t>
            </a:fld>
            <a:endParaRPr lang="en-US" altLang="nl-BE" sz="1200">
              <a:latin typeface="Times New Roman" panose="02020603050405020304" pitchFamily="18"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Tree>
    <p:extLst>
      <p:ext uri="{BB962C8B-B14F-4D97-AF65-F5344CB8AC3E}">
        <p14:creationId xmlns:p14="http://schemas.microsoft.com/office/powerpoint/2010/main" val="102821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87001F85-B51A-4B89-99B5-039C52AA436D}" type="slidenum">
              <a:rPr lang="en-US" altLang="nl-BE" sz="1200">
                <a:latin typeface="Times New Roman" panose="02020603050405020304" pitchFamily="18" charset="0"/>
              </a:rPr>
              <a:pPr/>
              <a:t>26</a:t>
            </a:fld>
            <a:endParaRPr lang="en-US" altLang="nl-BE" sz="1200">
              <a:latin typeface="Times New Roman" panose="02020603050405020304" pitchFamily="18"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Tree>
    <p:extLst>
      <p:ext uri="{BB962C8B-B14F-4D97-AF65-F5344CB8AC3E}">
        <p14:creationId xmlns:p14="http://schemas.microsoft.com/office/powerpoint/2010/main" val="222188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A656BF48-AC13-4F31-993A-EE02B7ECEA24}" type="slidenum">
              <a:rPr lang="en-US" altLang="nl-BE" sz="1200">
                <a:latin typeface="Times New Roman" panose="02020603050405020304" pitchFamily="18" charset="0"/>
              </a:rPr>
              <a:pPr/>
              <a:t>27</a:t>
            </a:fld>
            <a:endParaRPr lang="en-US" altLang="nl-BE" sz="1200">
              <a:latin typeface="Times New Roman" panose="02020603050405020304" pitchFamily="18"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Tree>
    <p:extLst>
      <p:ext uri="{BB962C8B-B14F-4D97-AF65-F5344CB8AC3E}">
        <p14:creationId xmlns:p14="http://schemas.microsoft.com/office/powerpoint/2010/main" val="2699081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xfrm>
            <a:off x="3850443" y="9428583"/>
            <a:ext cx="2945659" cy="496332"/>
          </a:xfrm>
        </p:spPr>
        <p:txBody>
          <a:bodyPr lIns="91435" tIns="45718" rIns="91435" bIns="45718"/>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49CA3249-8EE1-4FCB-8203-F98A9B919346}" type="slidenum">
              <a:rPr lang="en-US" altLang="nl-BE" sz="1200">
                <a:effectLst>
                  <a:outerShdw blurRad="38100" dist="38100" dir="2700000" algn="tl">
                    <a:srgbClr val="C0C0C0"/>
                  </a:outerShdw>
                </a:effectLst>
                <a:latin typeface="Times New Roman" panose="02020603050405020304" pitchFamily="18" charset="0"/>
              </a:rPr>
              <a:pPr/>
              <a:t>28</a:t>
            </a:fld>
            <a:endParaRPr lang="en-US" altLang="nl-BE" sz="1200">
              <a:effectLst>
                <a:outerShdw blurRad="38100" dist="38100" dir="2700000" algn="tl">
                  <a:srgbClr val="C0C0C0"/>
                </a:outerShdw>
              </a:effectLst>
              <a:latin typeface="Times New Roman" panose="02020603050405020304" pitchFamily="18"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BE" smtClean="0"/>
          </a:p>
        </p:txBody>
      </p:sp>
    </p:spTree>
    <p:extLst>
      <p:ext uri="{BB962C8B-B14F-4D97-AF65-F5344CB8AC3E}">
        <p14:creationId xmlns:p14="http://schemas.microsoft.com/office/powerpoint/2010/main" val="1419403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C8B77720-9062-40D1-8BE5-D7ABB54155DF}" type="slidenum">
              <a:rPr lang="en-US" altLang="nl-BE" sz="1200">
                <a:latin typeface="Times New Roman" panose="02020603050405020304" pitchFamily="18" charset="0"/>
              </a:rPr>
              <a:pPr/>
              <a:t>29</a:t>
            </a:fld>
            <a:endParaRPr lang="en-US" altLang="nl-BE" sz="1200">
              <a:latin typeface="Times New Roman" panose="02020603050405020304" pitchFamily="18" charset="0"/>
            </a:endParaRPr>
          </a:p>
        </p:txBody>
      </p:sp>
      <p:sp>
        <p:nvSpPr>
          <p:cNvPr id="130051" name="Rectangle 2"/>
          <p:cNvSpPr>
            <a:spLocks noGrp="1" noRot="1" noChangeAspect="1" noChangeArrowheads="1" noTextEdit="1"/>
          </p:cNvSpPr>
          <p:nvPr>
            <p:ph type="sldImg"/>
          </p:nvPr>
        </p:nvSpPr>
        <p:spPr>
          <a:xfrm>
            <a:off x="92075" y="744538"/>
            <a:ext cx="6616700" cy="3722687"/>
          </a:xfrm>
          <a:ln/>
        </p:spPr>
      </p:sp>
      <p:sp>
        <p:nvSpPr>
          <p:cNvPr id="130052" name="Rectangle 3"/>
          <p:cNvSpPr>
            <a:spLocks noGrp="1" noChangeArrowheads="1"/>
          </p:cNvSpPr>
          <p:nvPr>
            <p:ph type="body" idx="1"/>
          </p:nvPr>
        </p:nvSpPr>
        <p:spPr>
          <a:xfrm>
            <a:off x="679768" y="4715153"/>
            <a:ext cx="5438140" cy="44669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nl-BE" smtClean="0"/>
              <a:t>Hello, my name is _________.  Today’s presentation is about the new ESW closed circuit cooler from Evapco…The ESW is an energy efficient, low sound closed circuit cooler featuring the very latest in evaporative cooling technology. </a:t>
            </a:r>
          </a:p>
          <a:p>
            <a:pPr defTabSz="914400"/>
            <a:endParaRPr lang="en-US" altLang="nl-BE" smtClean="0"/>
          </a:p>
          <a:p>
            <a:pPr defTabSz="914400"/>
            <a:r>
              <a:rPr lang="en-US" altLang="nl-BE" smtClean="0"/>
              <a:t>If you have any questions during the presentation, please feel free to stop me at any time.  </a:t>
            </a:r>
            <a:r>
              <a:rPr lang="en-US" altLang="nl-BE" b="1" smtClean="0"/>
              <a:t>[Click]</a:t>
            </a:r>
          </a:p>
          <a:p>
            <a:pPr defTabSz="914400"/>
            <a:r>
              <a:rPr lang="en-US" altLang="nl-BE" smtClean="0"/>
              <a:t> </a:t>
            </a:r>
          </a:p>
        </p:txBody>
      </p:sp>
    </p:spTree>
    <p:extLst>
      <p:ext uri="{BB962C8B-B14F-4D97-AF65-F5344CB8AC3E}">
        <p14:creationId xmlns:p14="http://schemas.microsoft.com/office/powerpoint/2010/main" val="3818709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03C81C41-86CB-4D00-863A-5DD780198A40}" type="slidenum">
              <a:rPr lang="en-US" altLang="nl-BE" sz="1200">
                <a:latin typeface="Times New Roman" panose="02020603050405020304" pitchFamily="18" charset="0"/>
              </a:rPr>
              <a:pPr/>
              <a:t>30</a:t>
            </a:fld>
            <a:endParaRPr lang="en-US" altLang="nl-BE" sz="1200">
              <a:latin typeface="Times New Roman" panose="02020603050405020304" pitchFamily="18" charset="0"/>
            </a:endParaRPr>
          </a:p>
        </p:txBody>
      </p:sp>
      <p:sp>
        <p:nvSpPr>
          <p:cNvPr id="131075" name="Rectangle 2"/>
          <p:cNvSpPr>
            <a:spLocks noGrp="1" noRot="1" noChangeAspect="1" noChangeArrowheads="1" noTextEdit="1"/>
          </p:cNvSpPr>
          <p:nvPr>
            <p:ph type="sldImg"/>
          </p:nvPr>
        </p:nvSpPr>
        <p:spPr>
          <a:xfrm>
            <a:off x="92075" y="744538"/>
            <a:ext cx="6616700" cy="3722687"/>
          </a:xfrm>
          <a:ln/>
        </p:spPr>
      </p:sp>
      <p:sp>
        <p:nvSpPr>
          <p:cNvPr id="131076" name="Rectangle 3"/>
          <p:cNvSpPr>
            <a:spLocks noGrp="1" noChangeArrowheads="1"/>
          </p:cNvSpPr>
          <p:nvPr>
            <p:ph type="body" idx="1"/>
          </p:nvPr>
        </p:nvSpPr>
        <p:spPr>
          <a:xfrm>
            <a:off x="679768" y="4715153"/>
            <a:ext cx="5438140" cy="44669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nl-NL" altLang="nl-BE" b="1" smtClean="0"/>
          </a:p>
        </p:txBody>
      </p:sp>
    </p:spTree>
    <p:extLst>
      <p:ext uri="{BB962C8B-B14F-4D97-AF65-F5344CB8AC3E}">
        <p14:creationId xmlns:p14="http://schemas.microsoft.com/office/powerpoint/2010/main" val="1402472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D602D1E9-EA65-4F3A-806B-11F8E8E5B802}" type="slidenum">
              <a:rPr lang="en-US" altLang="nl-BE" sz="1200">
                <a:latin typeface="Times New Roman" panose="02020603050405020304" pitchFamily="18" charset="0"/>
              </a:rPr>
              <a:pPr/>
              <a:t>4</a:t>
            </a:fld>
            <a:endParaRPr lang="en-US" altLang="nl-BE" sz="1200">
              <a:latin typeface="Times New Roman" panose="02020603050405020304" pitchFamily="18" charset="0"/>
            </a:endParaRPr>
          </a:p>
        </p:txBody>
      </p:sp>
      <p:sp>
        <p:nvSpPr>
          <p:cNvPr id="98307" name="Rectangle 2"/>
          <p:cNvSpPr>
            <a:spLocks noGrp="1" noRot="1" noChangeAspect="1" noChangeArrowheads="1" noTextEdit="1"/>
          </p:cNvSpPr>
          <p:nvPr>
            <p:ph type="sldImg"/>
          </p:nvPr>
        </p:nvSpPr>
        <p:spPr>
          <a:xfrm>
            <a:off x="93663" y="733425"/>
            <a:ext cx="6611937" cy="3719513"/>
          </a:xfrm>
          <a:ln/>
        </p:spPr>
      </p:sp>
      <p:sp>
        <p:nvSpPr>
          <p:cNvPr id="98308" name="Rectangle 3"/>
          <p:cNvSpPr>
            <a:spLocks noGrp="1" noChangeArrowheads="1"/>
          </p:cNvSpPr>
          <p:nvPr>
            <p:ph type="body" idx="1"/>
          </p:nvPr>
        </p:nvSpPr>
        <p:spPr>
          <a:xfrm>
            <a:off x="931533" y="4737558"/>
            <a:ext cx="4934609" cy="443768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l-BE" smtClean="0"/>
              <a:t>This is a diagram of the heat removal process of a closed circuit cooler.  This is an in-direct cooling process, and has many more benefits to the owner which we will discuss.</a:t>
            </a:r>
          </a:p>
        </p:txBody>
      </p:sp>
    </p:spTree>
    <p:extLst>
      <p:ext uri="{BB962C8B-B14F-4D97-AF65-F5344CB8AC3E}">
        <p14:creationId xmlns:p14="http://schemas.microsoft.com/office/powerpoint/2010/main" val="664655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F97323E3-CB1C-4440-8783-A345ABE40382}" type="slidenum">
              <a:rPr lang="en-US" altLang="nl-BE" sz="1200">
                <a:latin typeface="Times New Roman" panose="02020603050405020304" pitchFamily="18" charset="0"/>
              </a:rPr>
              <a:pPr/>
              <a:t>31</a:t>
            </a:fld>
            <a:endParaRPr lang="en-US" altLang="nl-BE" sz="1200">
              <a:latin typeface="Times New Roman" panose="02020603050405020304" pitchFamily="18" charset="0"/>
            </a:endParaRPr>
          </a:p>
        </p:txBody>
      </p:sp>
      <p:sp>
        <p:nvSpPr>
          <p:cNvPr id="132099" name="Rectangle 2"/>
          <p:cNvSpPr>
            <a:spLocks noGrp="1" noRot="1" noChangeAspect="1" noChangeArrowheads="1" noTextEdit="1"/>
          </p:cNvSpPr>
          <p:nvPr>
            <p:ph type="sldImg"/>
          </p:nvPr>
        </p:nvSpPr>
        <p:spPr>
          <a:xfrm>
            <a:off x="90488" y="746125"/>
            <a:ext cx="6616700" cy="3722688"/>
          </a:xfrm>
          <a:ln/>
        </p:spPr>
      </p:sp>
      <p:sp>
        <p:nvSpPr>
          <p:cNvPr id="132100" name="Rectangle 3"/>
          <p:cNvSpPr>
            <a:spLocks noGrp="1" noChangeArrowheads="1"/>
          </p:cNvSpPr>
          <p:nvPr>
            <p:ph type="body" idx="1"/>
          </p:nvPr>
        </p:nvSpPr>
        <p:spPr>
          <a:xfrm>
            <a:off x="679768" y="4715154"/>
            <a:ext cx="5438140" cy="446526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nl-BE" smtClean="0"/>
              <a:t>The combination of latent heat transfer through the counterflow fill and sensible heat transfer over the surface of the coil is what makes the ESW patented optimized technology the most efficient in the industry. </a:t>
            </a:r>
            <a:r>
              <a:rPr lang="en-US" altLang="nl-BE" b="1" smtClean="0"/>
              <a:t>[Click]</a:t>
            </a:r>
            <a:endParaRPr lang="en-US" altLang="nl-BE" smtClean="0"/>
          </a:p>
          <a:p>
            <a:pPr defTabSz="914400"/>
            <a:endParaRPr lang="en-US" altLang="nl-BE" smtClean="0"/>
          </a:p>
          <a:p>
            <a:pPr defTabSz="914400"/>
            <a:endParaRPr lang="en-US" altLang="nl-BE" smtClean="0"/>
          </a:p>
        </p:txBody>
      </p:sp>
    </p:spTree>
    <p:extLst>
      <p:ext uri="{BB962C8B-B14F-4D97-AF65-F5344CB8AC3E}">
        <p14:creationId xmlns:p14="http://schemas.microsoft.com/office/powerpoint/2010/main" val="1704292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150B04C8-F87C-4FCC-8647-97F4C39130C3}" type="slidenum">
              <a:rPr lang="en-US" altLang="nl-BE" sz="1200">
                <a:latin typeface="Times New Roman" panose="02020603050405020304" pitchFamily="18" charset="0"/>
              </a:rPr>
              <a:pPr/>
              <a:t>32</a:t>
            </a:fld>
            <a:endParaRPr lang="en-US" altLang="nl-BE" sz="1200">
              <a:latin typeface="Times New Roman" panose="02020603050405020304" pitchFamily="18" charset="0"/>
            </a:endParaRPr>
          </a:p>
        </p:txBody>
      </p:sp>
      <p:sp>
        <p:nvSpPr>
          <p:cNvPr id="133123" name="Rectangle 2"/>
          <p:cNvSpPr>
            <a:spLocks noGrp="1" noRot="1" noChangeAspect="1" noChangeArrowheads="1" noTextEdit="1"/>
          </p:cNvSpPr>
          <p:nvPr>
            <p:ph type="sldImg"/>
          </p:nvPr>
        </p:nvSpPr>
        <p:spPr>
          <a:xfrm>
            <a:off x="90488" y="746125"/>
            <a:ext cx="6616700" cy="3722688"/>
          </a:xfrm>
          <a:ln/>
        </p:spPr>
      </p:sp>
      <p:sp>
        <p:nvSpPr>
          <p:cNvPr id="133124" name="Rectangle 3"/>
          <p:cNvSpPr>
            <a:spLocks noGrp="1" noChangeArrowheads="1"/>
          </p:cNvSpPr>
          <p:nvPr>
            <p:ph type="body" idx="1"/>
          </p:nvPr>
        </p:nvSpPr>
        <p:spPr>
          <a:xfrm>
            <a:off x="679768" y="4715154"/>
            <a:ext cx="5438140" cy="446526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defTabSz="914400"/>
            <a:r>
              <a:rPr lang="en-US" altLang="nl-BE" smtClean="0"/>
              <a:t>And here is a visual representation of how it works. (Animate!!)</a:t>
            </a:r>
          </a:p>
          <a:p>
            <a:pPr marL="228600" indent="-228600" defTabSz="914400"/>
            <a:endParaRPr lang="en-US" altLang="nl-BE" smtClean="0"/>
          </a:p>
          <a:p>
            <a:pPr marL="228600" indent="-228600" defTabSz="914400"/>
            <a:r>
              <a:rPr lang="en-US" altLang="nl-BE" smtClean="0"/>
              <a:t>The warm process fluid circulates from the heat source to the coil of the closed circuit cooler. The fluid in the coil transfers its heat through the tube walls to the spray water by sensible heat transfer.  </a:t>
            </a:r>
          </a:p>
          <a:p>
            <a:pPr marL="228600" indent="-228600" defTabSz="914400"/>
            <a:endParaRPr lang="en-US" altLang="nl-BE" smtClean="0"/>
          </a:p>
          <a:p>
            <a:pPr marL="228600" indent="-228600" defTabSz="914400"/>
            <a:r>
              <a:rPr lang="en-US" altLang="nl-BE" smtClean="0"/>
              <a:t>Having gained heat from the coil, the spray water then falls at the rate of 12 gpm/ft2 of coil to the sump where it is circulated by the spray pump up to the spray nozzles.  The warmed spray water is then distributed as a thin film over the fill surface at a rater of 6 gpm/ft2 of fill for maximum cooling efficiency.  </a:t>
            </a:r>
          </a:p>
          <a:p>
            <a:pPr marL="228600" indent="-228600" defTabSz="914400"/>
            <a:endParaRPr lang="en-US" altLang="nl-BE" smtClean="0"/>
          </a:p>
          <a:p>
            <a:pPr marL="228600" indent="-228600" defTabSz="914400"/>
            <a:r>
              <a:rPr lang="en-US" altLang="nl-BE" smtClean="0"/>
              <a:t>The fan system operates simultaneously, moving large volumes of air through the unit opposite the falling water.   The air and water contact across the fill surface causing a small portion of the spray water to be evaporated.  </a:t>
            </a:r>
          </a:p>
          <a:p>
            <a:pPr marL="228600" indent="-228600" defTabSz="914400"/>
            <a:endParaRPr lang="en-US" altLang="nl-BE" smtClean="0"/>
          </a:p>
          <a:p>
            <a:pPr marL="228600" indent="-228600" defTabSz="914400"/>
            <a:r>
              <a:rPr lang="en-US" altLang="nl-BE" smtClean="0"/>
              <a:t>The evaporation process is a latent transfer of heat from the spray water to the air passing through the unit.  The warm and saturated air is then discharged from the unit with final heat dissipation to the atmosphere. </a:t>
            </a:r>
            <a:r>
              <a:rPr lang="en-US" altLang="nl-BE" b="1" smtClean="0"/>
              <a:t>[Click]</a:t>
            </a:r>
          </a:p>
        </p:txBody>
      </p:sp>
    </p:spTree>
    <p:extLst>
      <p:ext uri="{BB962C8B-B14F-4D97-AF65-F5344CB8AC3E}">
        <p14:creationId xmlns:p14="http://schemas.microsoft.com/office/powerpoint/2010/main" val="3045431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46A2DD42-A330-47B5-B4A6-26EA25F0B31A}" type="slidenum">
              <a:rPr lang="en-US" altLang="nl-BE" sz="1200">
                <a:latin typeface="Times New Roman" panose="02020603050405020304" pitchFamily="18" charset="0"/>
              </a:rPr>
              <a:pPr/>
              <a:t>33</a:t>
            </a:fld>
            <a:endParaRPr lang="en-US" altLang="nl-BE" sz="1200">
              <a:latin typeface="Times New Roman" panose="02020603050405020304" pitchFamily="18" charset="0"/>
            </a:endParaRPr>
          </a:p>
        </p:txBody>
      </p:sp>
      <p:sp>
        <p:nvSpPr>
          <p:cNvPr id="134147" name="Rectangle 2"/>
          <p:cNvSpPr>
            <a:spLocks noGrp="1" noRot="1" noChangeAspect="1" noChangeArrowheads="1" noTextEdit="1"/>
          </p:cNvSpPr>
          <p:nvPr>
            <p:ph type="sldImg"/>
          </p:nvPr>
        </p:nvSpPr>
        <p:spPr>
          <a:xfrm>
            <a:off x="90488" y="746125"/>
            <a:ext cx="6616700" cy="3722688"/>
          </a:xfrm>
          <a:ln/>
        </p:spPr>
      </p:sp>
      <p:sp>
        <p:nvSpPr>
          <p:cNvPr id="134148" name="Rectangle 3"/>
          <p:cNvSpPr>
            <a:spLocks noGrp="1" noChangeArrowheads="1"/>
          </p:cNvSpPr>
          <p:nvPr>
            <p:ph type="body" idx="1"/>
          </p:nvPr>
        </p:nvSpPr>
        <p:spPr>
          <a:xfrm>
            <a:off x="679768" y="4715154"/>
            <a:ext cx="5438140" cy="446526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nl-BE" smtClean="0"/>
              <a:t>Introducting the HEART of the New ESWA, Evapco’s new Sensi-Coil Technology.  This amazing new technology is the results of months of hard work by the Evapco Product Development and Manufacturing Teams.</a:t>
            </a:r>
          </a:p>
          <a:p>
            <a:pPr defTabSz="914400">
              <a:spcBef>
                <a:spcPct val="0"/>
              </a:spcBef>
            </a:pPr>
            <a:r>
              <a:rPr lang="en-US" altLang="nl-BE" b="1" smtClean="0"/>
              <a:t>[Click]</a:t>
            </a:r>
            <a:r>
              <a:rPr lang="en-US" altLang="nl-BE" smtClean="0"/>
              <a:t> </a:t>
            </a:r>
          </a:p>
          <a:p>
            <a:pPr defTabSz="914400">
              <a:spcBef>
                <a:spcPct val="0"/>
              </a:spcBef>
            </a:pPr>
            <a:endParaRPr lang="en-US" altLang="nl-BE" smtClean="0"/>
          </a:p>
          <a:p>
            <a:pPr defTabSz="914400"/>
            <a:r>
              <a:rPr lang="en-US" altLang="nl-BE" smtClean="0"/>
              <a:t>Sensi-Coil Technology is available exclusively on the ESWA Closed Circuit cooler. </a:t>
            </a:r>
            <a:r>
              <a:rPr lang="en-US" altLang="nl-BE" b="1" smtClean="0"/>
              <a:t>[Click]</a:t>
            </a:r>
            <a:r>
              <a:rPr lang="en-US" altLang="nl-BE" smtClean="0"/>
              <a:t> </a:t>
            </a:r>
          </a:p>
          <a:p>
            <a:pPr defTabSz="914400"/>
            <a:endParaRPr lang="en-US" altLang="nl-BE" smtClean="0"/>
          </a:p>
        </p:txBody>
      </p:sp>
    </p:spTree>
    <p:extLst>
      <p:ext uri="{BB962C8B-B14F-4D97-AF65-F5344CB8AC3E}">
        <p14:creationId xmlns:p14="http://schemas.microsoft.com/office/powerpoint/2010/main" val="6448632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9BB22D87-C940-46C0-AD24-05B045ABA25A}" type="slidenum">
              <a:rPr lang="en-US" altLang="nl-BE" sz="1200">
                <a:latin typeface="Times New Roman" panose="02020603050405020304" pitchFamily="18" charset="0"/>
              </a:rPr>
              <a:pPr/>
              <a:t>34</a:t>
            </a:fld>
            <a:endParaRPr lang="en-US" altLang="nl-BE" sz="1200">
              <a:latin typeface="Times New Roman" panose="02020603050405020304" pitchFamily="18" charset="0"/>
            </a:endParaRPr>
          </a:p>
        </p:txBody>
      </p:sp>
      <p:sp>
        <p:nvSpPr>
          <p:cNvPr id="135171" name="Rectangle 2"/>
          <p:cNvSpPr>
            <a:spLocks noGrp="1" noRot="1" noChangeAspect="1" noChangeArrowheads="1" noTextEdit="1"/>
          </p:cNvSpPr>
          <p:nvPr>
            <p:ph type="sldImg"/>
          </p:nvPr>
        </p:nvSpPr>
        <p:spPr>
          <a:xfrm>
            <a:off x="90488" y="746125"/>
            <a:ext cx="6616700" cy="3722688"/>
          </a:xfrm>
          <a:ln/>
        </p:spPr>
      </p:sp>
      <p:sp>
        <p:nvSpPr>
          <p:cNvPr id="135172" name="Rectangle 3"/>
          <p:cNvSpPr>
            <a:spLocks noGrp="1" noChangeArrowheads="1"/>
          </p:cNvSpPr>
          <p:nvPr>
            <p:ph type="body" idx="1"/>
          </p:nvPr>
        </p:nvSpPr>
        <p:spPr>
          <a:xfrm>
            <a:off x="679768" y="4715154"/>
            <a:ext cx="5438140" cy="446526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nl-BE" smtClean="0"/>
              <a:t>Sensi-Coil Technology includes reduced tube spacing which is perfect for sensible cooling. </a:t>
            </a:r>
          </a:p>
          <a:p>
            <a:pPr defTabSz="914400"/>
            <a:endParaRPr lang="en-US" altLang="nl-BE" smtClean="0"/>
          </a:p>
          <a:p>
            <a:pPr defTabSz="914400"/>
            <a:r>
              <a:rPr lang="en-US" altLang="nl-BE" smtClean="0"/>
              <a:t>As shown in the diagrams, the Thermal-Pak Coil has extra spacing between the elliptical tubes to allow for airflow between the tube bundles.  </a:t>
            </a:r>
          </a:p>
          <a:p>
            <a:pPr defTabSz="914400"/>
            <a:endParaRPr lang="en-US" altLang="nl-BE" smtClean="0"/>
          </a:p>
          <a:p>
            <a:pPr defTabSz="914400"/>
            <a:r>
              <a:rPr lang="en-US" altLang="nl-BE" smtClean="0"/>
              <a:t>The Sensi-Coil has tighter tube spacing, which has been designed specifically for the flooded sensible cooling of the ESWA.  Which is the reason that it is only available on this product. </a:t>
            </a:r>
            <a:r>
              <a:rPr lang="en-US" altLang="nl-BE" b="1" smtClean="0"/>
              <a:t>[Click]</a:t>
            </a:r>
            <a:endParaRPr lang="en-US" altLang="nl-BE" smtClean="0"/>
          </a:p>
          <a:p>
            <a:pPr defTabSz="914400"/>
            <a:endParaRPr lang="en-US" altLang="nl-BE" smtClean="0"/>
          </a:p>
        </p:txBody>
      </p:sp>
    </p:spTree>
    <p:extLst>
      <p:ext uri="{BB962C8B-B14F-4D97-AF65-F5344CB8AC3E}">
        <p14:creationId xmlns:p14="http://schemas.microsoft.com/office/powerpoint/2010/main" val="25472670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46FA0F6C-8223-490F-8D6E-6058DAE20D9C}" type="slidenum">
              <a:rPr lang="en-US" altLang="nl-BE" sz="1200">
                <a:latin typeface="Times New Roman" panose="02020603050405020304" pitchFamily="18" charset="0"/>
              </a:rPr>
              <a:pPr/>
              <a:t>35</a:t>
            </a:fld>
            <a:endParaRPr lang="en-US" altLang="nl-BE" sz="1200">
              <a:latin typeface="Times New Roman" panose="02020603050405020304" pitchFamily="18" charset="0"/>
            </a:endParaRPr>
          </a:p>
        </p:txBody>
      </p:sp>
      <p:sp>
        <p:nvSpPr>
          <p:cNvPr id="136195" name="Rectangle 2"/>
          <p:cNvSpPr>
            <a:spLocks noGrp="1" noRot="1" noChangeAspect="1" noChangeArrowheads="1" noTextEdit="1"/>
          </p:cNvSpPr>
          <p:nvPr>
            <p:ph type="sldImg"/>
          </p:nvPr>
        </p:nvSpPr>
        <p:spPr>
          <a:xfrm>
            <a:off x="90488" y="746125"/>
            <a:ext cx="6616700" cy="3722688"/>
          </a:xfrm>
          <a:ln/>
        </p:spPr>
      </p:sp>
      <p:sp>
        <p:nvSpPr>
          <p:cNvPr id="136196" name="Rectangle 3"/>
          <p:cNvSpPr>
            <a:spLocks noGrp="1" noChangeArrowheads="1"/>
          </p:cNvSpPr>
          <p:nvPr>
            <p:ph type="body" idx="1"/>
          </p:nvPr>
        </p:nvSpPr>
        <p:spPr>
          <a:xfrm>
            <a:off x="679768" y="4715154"/>
            <a:ext cx="5438140" cy="446526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nl-BE" smtClean="0"/>
              <a:t>With the Sensi-Coil design, Evapco has developed the technology to continue the elliptical shape of the tube all of the way through the tube return bends. </a:t>
            </a:r>
          </a:p>
          <a:p>
            <a:pPr defTabSz="914400"/>
            <a:endParaRPr lang="en-US" altLang="nl-BE" smtClean="0"/>
          </a:p>
          <a:p>
            <a:pPr defTabSz="914400"/>
            <a:r>
              <a:rPr lang="en-US" altLang="nl-BE" smtClean="0"/>
              <a:t>Creating an elliptical return bend in place of the round bends of the Thermal-Pak Coil. </a:t>
            </a:r>
            <a:r>
              <a:rPr lang="en-US" altLang="nl-BE" b="1" smtClean="0"/>
              <a:t>[Click]</a:t>
            </a:r>
            <a:endParaRPr lang="en-US" altLang="nl-BE" smtClean="0"/>
          </a:p>
          <a:p>
            <a:pPr defTabSz="914400"/>
            <a:endParaRPr lang="en-US" altLang="nl-BE" smtClean="0"/>
          </a:p>
        </p:txBody>
      </p:sp>
    </p:spTree>
    <p:extLst>
      <p:ext uri="{BB962C8B-B14F-4D97-AF65-F5344CB8AC3E}">
        <p14:creationId xmlns:p14="http://schemas.microsoft.com/office/powerpoint/2010/main" val="10567247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0B7A5A12-8C11-413E-B37C-AD9C2B09872A}" type="slidenum">
              <a:rPr lang="en-US" altLang="nl-BE" sz="1200">
                <a:latin typeface="Times New Roman" panose="02020603050405020304" pitchFamily="18" charset="0"/>
              </a:rPr>
              <a:pPr/>
              <a:t>36</a:t>
            </a:fld>
            <a:endParaRPr lang="en-US" altLang="nl-BE" sz="1200">
              <a:latin typeface="Times New Roman" panose="02020603050405020304" pitchFamily="18" charset="0"/>
            </a:endParaRPr>
          </a:p>
        </p:txBody>
      </p:sp>
      <p:sp>
        <p:nvSpPr>
          <p:cNvPr id="137219" name="Rectangle 2"/>
          <p:cNvSpPr>
            <a:spLocks noGrp="1" noRot="1" noChangeAspect="1" noChangeArrowheads="1" noTextEdit="1"/>
          </p:cNvSpPr>
          <p:nvPr>
            <p:ph type="sldImg"/>
          </p:nvPr>
        </p:nvSpPr>
        <p:spPr>
          <a:xfrm>
            <a:off x="92075" y="744538"/>
            <a:ext cx="6616700" cy="3722687"/>
          </a:xfrm>
          <a:ln/>
        </p:spPr>
      </p:sp>
      <p:sp>
        <p:nvSpPr>
          <p:cNvPr id="137220" name="Rectangle 3"/>
          <p:cNvSpPr>
            <a:spLocks noGrp="1" noChangeArrowheads="1"/>
          </p:cNvSpPr>
          <p:nvPr>
            <p:ph type="body" idx="1"/>
          </p:nvPr>
        </p:nvSpPr>
        <p:spPr>
          <a:xfrm>
            <a:off x="679768" y="4715153"/>
            <a:ext cx="5438140" cy="44669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nl-BE" smtClean="0"/>
              <a:t>As I had mentioned at the beginning…the ESW provides energy savings and low sound…How Low?...</a:t>
            </a:r>
          </a:p>
          <a:p>
            <a:pPr defTabSz="914400"/>
            <a:r>
              <a:rPr lang="en-US" altLang="nl-BE" b="1" smtClean="0"/>
              <a:t>[Click]</a:t>
            </a:r>
            <a:endParaRPr lang="en-US" altLang="nl-BE" smtClean="0"/>
          </a:p>
          <a:p>
            <a:pPr defTabSz="914400"/>
            <a:endParaRPr lang="en-US" altLang="nl-BE" smtClean="0"/>
          </a:p>
          <a:p>
            <a:pPr defTabSz="914400"/>
            <a:r>
              <a:rPr lang="en-US" altLang="nl-BE" smtClean="0"/>
              <a:t>30 to 50% less horsepower than other Induced draft coolers…and up to 80% less than forced draft models.</a:t>
            </a:r>
          </a:p>
          <a:p>
            <a:pPr defTabSz="914400"/>
            <a:r>
              <a:rPr lang="en-US" altLang="nl-BE" b="1" smtClean="0"/>
              <a:t>[Click]</a:t>
            </a:r>
            <a:endParaRPr lang="en-US" altLang="nl-BE" smtClean="0"/>
          </a:p>
          <a:p>
            <a:pPr defTabSz="914400"/>
            <a:r>
              <a:rPr lang="en-US" altLang="nl-BE" smtClean="0"/>
              <a:t>The sound levels of the ESW are as good, or slightly better than standard forced draft coolers… </a:t>
            </a:r>
          </a:p>
          <a:p>
            <a:pPr defTabSz="914400"/>
            <a:endParaRPr lang="en-US" altLang="nl-BE" smtClean="0"/>
          </a:p>
          <a:p>
            <a:pPr defTabSz="914400"/>
            <a:r>
              <a:rPr lang="en-US" altLang="nl-BE" smtClean="0"/>
              <a:t>Let’s go through an example of the potential savings…</a:t>
            </a:r>
          </a:p>
          <a:p>
            <a:pPr defTabSz="914400"/>
            <a:endParaRPr lang="en-US" altLang="nl-BE" smtClean="0"/>
          </a:p>
          <a:p>
            <a:pPr defTabSz="914400"/>
            <a:r>
              <a:rPr lang="en-US" altLang="nl-BE" b="1" smtClean="0"/>
              <a:t>[Click]</a:t>
            </a:r>
            <a:endParaRPr lang="en-US" altLang="nl-BE" smtClean="0"/>
          </a:p>
          <a:p>
            <a:pPr defTabSz="914400"/>
            <a:endParaRPr lang="en-US" altLang="nl-BE" smtClean="0"/>
          </a:p>
        </p:txBody>
      </p:sp>
    </p:spTree>
    <p:extLst>
      <p:ext uri="{BB962C8B-B14F-4D97-AF65-F5344CB8AC3E}">
        <p14:creationId xmlns:p14="http://schemas.microsoft.com/office/powerpoint/2010/main" val="12464404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
        <p:nvSpPr>
          <p:cNvPr id="13824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DFDD6B0F-40C2-48FD-A554-D0A2142BF3BF}" type="slidenum">
              <a:rPr lang="en-US" altLang="nl-BE" sz="1200">
                <a:latin typeface="Times New Roman" panose="02020603050405020304" pitchFamily="18" charset="0"/>
              </a:rPr>
              <a:pPr/>
              <a:t>37</a:t>
            </a:fld>
            <a:endParaRPr lang="en-US" altLang="nl-BE" sz="1200">
              <a:latin typeface="Times New Roman" panose="02020603050405020304" pitchFamily="18" charset="0"/>
            </a:endParaRPr>
          </a:p>
        </p:txBody>
      </p:sp>
    </p:spTree>
    <p:extLst>
      <p:ext uri="{BB962C8B-B14F-4D97-AF65-F5344CB8AC3E}">
        <p14:creationId xmlns:p14="http://schemas.microsoft.com/office/powerpoint/2010/main" val="242878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D9C2D670-2F3C-4518-9790-6CB381484F42}" type="slidenum">
              <a:rPr lang="en-US" altLang="nl-BE" sz="1200">
                <a:latin typeface="Times New Roman" panose="02020603050405020304" pitchFamily="18" charset="0"/>
              </a:rPr>
              <a:pPr/>
              <a:t>38</a:t>
            </a:fld>
            <a:endParaRPr lang="en-US" altLang="nl-BE" sz="1200">
              <a:latin typeface="Times New Roman" panose="02020603050405020304" pitchFamily="18" charset="0"/>
            </a:endParaRPr>
          </a:p>
        </p:txBody>
      </p:sp>
      <p:sp>
        <p:nvSpPr>
          <p:cNvPr id="141315" name="Rectangle 2"/>
          <p:cNvSpPr>
            <a:spLocks noGrp="1" noRot="1" noChangeAspect="1" noChangeArrowheads="1" noTextEdit="1"/>
          </p:cNvSpPr>
          <p:nvPr>
            <p:ph type="sldImg"/>
          </p:nvPr>
        </p:nvSpPr>
        <p:spPr>
          <a:xfrm>
            <a:off x="90488" y="746125"/>
            <a:ext cx="6616700" cy="3722688"/>
          </a:xfrm>
          <a:ln/>
        </p:spPr>
      </p:sp>
      <p:sp>
        <p:nvSpPr>
          <p:cNvPr id="141316" name="Rectangle 3"/>
          <p:cNvSpPr>
            <a:spLocks noGrp="1" noChangeArrowheads="1"/>
          </p:cNvSpPr>
          <p:nvPr>
            <p:ph type="body" idx="1"/>
          </p:nvPr>
        </p:nvSpPr>
        <p:spPr>
          <a:xfrm>
            <a:off x="679768" y="4715154"/>
            <a:ext cx="5438140" cy="446526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nl-BE" smtClean="0"/>
              <a:t>If we compare the ESWA selection against the FXV based on standard engineering data, you will see that the ESWA fewer fans, less total horsepower and a smaller footprint than the FXV. </a:t>
            </a:r>
            <a:r>
              <a:rPr lang="en-US" altLang="nl-BE" b="1" smtClean="0"/>
              <a:t>[Click]</a:t>
            </a:r>
            <a:endParaRPr lang="en-US" altLang="nl-BE" smtClean="0"/>
          </a:p>
          <a:p>
            <a:pPr defTabSz="914400"/>
            <a:endParaRPr lang="en-US" altLang="nl-BE" smtClean="0"/>
          </a:p>
        </p:txBody>
      </p:sp>
    </p:spTree>
    <p:extLst>
      <p:ext uri="{BB962C8B-B14F-4D97-AF65-F5344CB8AC3E}">
        <p14:creationId xmlns:p14="http://schemas.microsoft.com/office/powerpoint/2010/main" val="27378451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C1C841FE-9A92-4739-AB5B-5F4159F82421}" type="slidenum">
              <a:rPr lang="en-US" altLang="nl-BE" sz="1200">
                <a:latin typeface="Times New Roman" panose="02020603050405020304" pitchFamily="18" charset="0"/>
              </a:rPr>
              <a:pPr/>
              <a:t>39</a:t>
            </a:fld>
            <a:endParaRPr lang="en-US" altLang="nl-BE" sz="1200">
              <a:latin typeface="Times New Roman" panose="02020603050405020304" pitchFamily="18" charset="0"/>
            </a:endParaRPr>
          </a:p>
        </p:txBody>
      </p:sp>
      <p:sp>
        <p:nvSpPr>
          <p:cNvPr id="142339" name="Rectangle 2"/>
          <p:cNvSpPr>
            <a:spLocks noGrp="1" noRot="1" noChangeAspect="1" noChangeArrowheads="1" noTextEdit="1"/>
          </p:cNvSpPr>
          <p:nvPr>
            <p:ph type="sldImg"/>
          </p:nvPr>
        </p:nvSpPr>
        <p:spPr>
          <a:xfrm>
            <a:off x="92075" y="744538"/>
            <a:ext cx="6616700" cy="3722687"/>
          </a:xfrm>
          <a:ln/>
        </p:spPr>
      </p:sp>
      <p:sp>
        <p:nvSpPr>
          <p:cNvPr id="142340" name="Rectangle 3"/>
          <p:cNvSpPr>
            <a:spLocks noGrp="1" noChangeArrowheads="1"/>
          </p:cNvSpPr>
          <p:nvPr>
            <p:ph type="body" idx="1"/>
          </p:nvPr>
        </p:nvSpPr>
        <p:spPr>
          <a:xfrm>
            <a:off x="679768" y="4715153"/>
            <a:ext cx="5438140" cy="44669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nl-BE" smtClean="0"/>
              <a:t>As I had mentioned at the beginning…the ESW provides energy savings and low sound…How Low?...</a:t>
            </a:r>
          </a:p>
          <a:p>
            <a:pPr defTabSz="914400"/>
            <a:r>
              <a:rPr lang="en-US" altLang="nl-BE" b="1" smtClean="0"/>
              <a:t>[Click]</a:t>
            </a:r>
            <a:endParaRPr lang="en-US" altLang="nl-BE" smtClean="0"/>
          </a:p>
          <a:p>
            <a:pPr defTabSz="914400"/>
            <a:endParaRPr lang="en-US" altLang="nl-BE" smtClean="0"/>
          </a:p>
          <a:p>
            <a:pPr defTabSz="914400"/>
            <a:r>
              <a:rPr lang="en-US" altLang="nl-BE" smtClean="0"/>
              <a:t>30 to 50% less horsepower than other Induced draft coolers…and up to 80% less than forced draft models.</a:t>
            </a:r>
          </a:p>
          <a:p>
            <a:pPr defTabSz="914400"/>
            <a:r>
              <a:rPr lang="en-US" altLang="nl-BE" b="1" smtClean="0"/>
              <a:t>[Click]</a:t>
            </a:r>
            <a:endParaRPr lang="en-US" altLang="nl-BE" smtClean="0"/>
          </a:p>
          <a:p>
            <a:pPr defTabSz="914400"/>
            <a:r>
              <a:rPr lang="en-US" altLang="nl-BE" smtClean="0"/>
              <a:t>The sound levels of the ESW are as good, or slightly better than standard forced draft coolers… </a:t>
            </a:r>
          </a:p>
          <a:p>
            <a:pPr defTabSz="914400"/>
            <a:endParaRPr lang="en-US" altLang="nl-BE" smtClean="0"/>
          </a:p>
          <a:p>
            <a:pPr defTabSz="914400"/>
            <a:r>
              <a:rPr lang="en-US" altLang="nl-BE" smtClean="0"/>
              <a:t>Let’s go through an example of the potential savings…</a:t>
            </a:r>
          </a:p>
          <a:p>
            <a:pPr defTabSz="914400"/>
            <a:endParaRPr lang="en-US" altLang="nl-BE" smtClean="0"/>
          </a:p>
          <a:p>
            <a:pPr defTabSz="914400"/>
            <a:r>
              <a:rPr lang="en-US" altLang="nl-BE" b="1" smtClean="0"/>
              <a:t>[Click]</a:t>
            </a:r>
            <a:endParaRPr lang="en-US" altLang="nl-BE" smtClean="0"/>
          </a:p>
          <a:p>
            <a:pPr defTabSz="914400"/>
            <a:endParaRPr lang="en-US" altLang="nl-BE" smtClean="0"/>
          </a:p>
        </p:txBody>
      </p:sp>
    </p:spTree>
    <p:extLst>
      <p:ext uri="{BB962C8B-B14F-4D97-AF65-F5344CB8AC3E}">
        <p14:creationId xmlns:p14="http://schemas.microsoft.com/office/powerpoint/2010/main" val="1361651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6558DD6D-12E9-44F7-9E84-1527FBB2898E}" type="slidenum">
              <a:rPr lang="en-US" altLang="nl-BE" sz="1200">
                <a:latin typeface="Times New Roman" panose="02020603050405020304" pitchFamily="18" charset="0"/>
              </a:rPr>
              <a:pPr/>
              <a:t>40</a:t>
            </a:fld>
            <a:endParaRPr lang="en-US" altLang="nl-BE" sz="1200">
              <a:latin typeface="Times New Roman" panose="02020603050405020304" pitchFamily="18" charset="0"/>
            </a:endParaRPr>
          </a:p>
        </p:txBody>
      </p:sp>
      <p:sp>
        <p:nvSpPr>
          <p:cNvPr id="143363" name="Rectangle 2"/>
          <p:cNvSpPr>
            <a:spLocks noGrp="1" noRot="1" noChangeAspect="1" noChangeArrowheads="1" noTextEdit="1"/>
          </p:cNvSpPr>
          <p:nvPr>
            <p:ph type="sldImg"/>
          </p:nvPr>
        </p:nvSpPr>
        <p:spPr>
          <a:xfrm>
            <a:off x="92075" y="744538"/>
            <a:ext cx="6616700" cy="3722687"/>
          </a:xfrm>
          <a:ln/>
        </p:spPr>
      </p:sp>
      <p:sp>
        <p:nvSpPr>
          <p:cNvPr id="143364" name="Rectangle 3"/>
          <p:cNvSpPr>
            <a:spLocks noGrp="1" noChangeArrowheads="1"/>
          </p:cNvSpPr>
          <p:nvPr>
            <p:ph type="body" idx="1"/>
          </p:nvPr>
        </p:nvSpPr>
        <p:spPr>
          <a:xfrm>
            <a:off x="679768" y="4715153"/>
            <a:ext cx="5438140" cy="44669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nl-BE" smtClean="0"/>
              <a:t>As I had mentioned at the beginning…the ESW provides energy savings and low sound…How Low?...</a:t>
            </a:r>
          </a:p>
          <a:p>
            <a:pPr defTabSz="914400"/>
            <a:r>
              <a:rPr lang="en-US" altLang="nl-BE" b="1" smtClean="0"/>
              <a:t>[Click]</a:t>
            </a:r>
            <a:endParaRPr lang="en-US" altLang="nl-BE" smtClean="0"/>
          </a:p>
          <a:p>
            <a:pPr defTabSz="914400"/>
            <a:endParaRPr lang="en-US" altLang="nl-BE" smtClean="0"/>
          </a:p>
          <a:p>
            <a:pPr defTabSz="914400"/>
            <a:r>
              <a:rPr lang="en-US" altLang="nl-BE" smtClean="0"/>
              <a:t>30 to 50% less horsepower than other Induced draft coolers…and up to 80% less than forced draft models.</a:t>
            </a:r>
          </a:p>
          <a:p>
            <a:pPr defTabSz="914400"/>
            <a:r>
              <a:rPr lang="en-US" altLang="nl-BE" b="1" smtClean="0"/>
              <a:t>[Click]</a:t>
            </a:r>
            <a:endParaRPr lang="en-US" altLang="nl-BE" smtClean="0"/>
          </a:p>
          <a:p>
            <a:pPr defTabSz="914400"/>
            <a:r>
              <a:rPr lang="en-US" altLang="nl-BE" smtClean="0"/>
              <a:t>The sound levels of the ESW are as good, or slightly better than standard forced draft coolers… </a:t>
            </a:r>
          </a:p>
          <a:p>
            <a:pPr defTabSz="914400"/>
            <a:endParaRPr lang="en-US" altLang="nl-BE" smtClean="0"/>
          </a:p>
          <a:p>
            <a:pPr defTabSz="914400"/>
            <a:r>
              <a:rPr lang="en-US" altLang="nl-BE" smtClean="0"/>
              <a:t>Let’s go through an example of the potential savings…</a:t>
            </a:r>
          </a:p>
          <a:p>
            <a:pPr defTabSz="914400"/>
            <a:endParaRPr lang="en-US" altLang="nl-BE" smtClean="0"/>
          </a:p>
          <a:p>
            <a:pPr defTabSz="914400"/>
            <a:r>
              <a:rPr lang="en-US" altLang="nl-BE" b="1" smtClean="0"/>
              <a:t>[Click]</a:t>
            </a:r>
            <a:endParaRPr lang="en-US" altLang="nl-BE" smtClean="0"/>
          </a:p>
          <a:p>
            <a:pPr defTabSz="914400"/>
            <a:endParaRPr lang="en-US" altLang="nl-BE" smtClean="0"/>
          </a:p>
        </p:txBody>
      </p:sp>
    </p:spTree>
    <p:extLst>
      <p:ext uri="{BB962C8B-B14F-4D97-AF65-F5344CB8AC3E}">
        <p14:creationId xmlns:p14="http://schemas.microsoft.com/office/powerpoint/2010/main" val="1513070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
        <p:nvSpPr>
          <p:cNvPr id="9933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EB30AA30-F5D2-4BE2-84F7-056345765080}" type="slidenum">
              <a:rPr lang="en-US" altLang="nl-BE" sz="1200">
                <a:latin typeface="Times New Roman" panose="02020603050405020304" pitchFamily="18" charset="0"/>
              </a:rPr>
              <a:pPr/>
              <a:t>5</a:t>
            </a:fld>
            <a:endParaRPr lang="en-US" altLang="nl-BE" sz="1200">
              <a:latin typeface="Times New Roman" panose="02020603050405020304" pitchFamily="18" charset="0"/>
            </a:endParaRPr>
          </a:p>
        </p:txBody>
      </p:sp>
    </p:spTree>
    <p:extLst>
      <p:ext uri="{BB962C8B-B14F-4D97-AF65-F5344CB8AC3E}">
        <p14:creationId xmlns:p14="http://schemas.microsoft.com/office/powerpoint/2010/main" val="4743824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A97821EE-88DB-4DCF-8616-F9D833D32167}" type="slidenum">
              <a:rPr lang="en-US" altLang="nl-BE" sz="1200">
                <a:latin typeface="Times New Roman" panose="02020603050405020304" pitchFamily="18" charset="0"/>
              </a:rPr>
              <a:pPr/>
              <a:t>41</a:t>
            </a:fld>
            <a:endParaRPr lang="en-US" altLang="nl-BE" sz="1200">
              <a:latin typeface="Times New Roman" panose="02020603050405020304" pitchFamily="18" charset="0"/>
            </a:endParaRPr>
          </a:p>
        </p:txBody>
      </p:sp>
      <p:sp>
        <p:nvSpPr>
          <p:cNvPr id="144387" name="Rectangle 2"/>
          <p:cNvSpPr>
            <a:spLocks noGrp="1" noRot="1" noChangeAspect="1" noChangeArrowheads="1" noTextEdit="1"/>
          </p:cNvSpPr>
          <p:nvPr>
            <p:ph type="sldImg"/>
          </p:nvPr>
        </p:nvSpPr>
        <p:spPr>
          <a:xfrm>
            <a:off x="92075" y="744538"/>
            <a:ext cx="6616700" cy="3722687"/>
          </a:xfrm>
          <a:ln/>
        </p:spPr>
      </p:sp>
      <p:sp>
        <p:nvSpPr>
          <p:cNvPr id="144388" name="Rectangle 3"/>
          <p:cNvSpPr>
            <a:spLocks noGrp="1" noChangeArrowheads="1"/>
          </p:cNvSpPr>
          <p:nvPr>
            <p:ph type="body" idx="1"/>
          </p:nvPr>
        </p:nvSpPr>
        <p:spPr>
          <a:xfrm>
            <a:off x="679768" y="4715153"/>
            <a:ext cx="5438140" cy="44669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nl-BE" smtClean="0"/>
              <a:t>The ESW features the very best of Evapco’s innovative and proven technologies…And has redefined the meaning of performance through a new “Optimized” technology…</a:t>
            </a:r>
          </a:p>
          <a:p>
            <a:pPr defTabSz="914400"/>
            <a:r>
              <a:rPr lang="en-US" altLang="nl-BE" smtClean="0"/>
              <a:t> </a:t>
            </a:r>
          </a:p>
          <a:p>
            <a:pPr defTabSz="914400"/>
            <a:r>
              <a:rPr lang="en-US" altLang="nl-BE" smtClean="0"/>
              <a:t>In developing the ESW, Evapco’s research team threw out preconceived notions of how a fluid cooler was supposed work…and they revisited the raw elements of heat transfer with consideration for how they apply to their proven technologies. </a:t>
            </a:r>
            <a:r>
              <a:rPr lang="en-US" altLang="nl-BE" b="1" smtClean="0"/>
              <a:t>[Click]</a:t>
            </a:r>
          </a:p>
        </p:txBody>
      </p:sp>
    </p:spTree>
    <p:extLst>
      <p:ext uri="{BB962C8B-B14F-4D97-AF65-F5344CB8AC3E}">
        <p14:creationId xmlns:p14="http://schemas.microsoft.com/office/powerpoint/2010/main" val="21127639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063899A5-34B8-4705-B5B8-C69306E33881}" type="slidenum">
              <a:rPr lang="en-US" altLang="nl-BE" sz="1200">
                <a:latin typeface="Times New Roman" panose="02020603050405020304" pitchFamily="18" charset="0"/>
              </a:rPr>
              <a:pPr/>
              <a:t>42</a:t>
            </a:fld>
            <a:endParaRPr lang="en-US" altLang="nl-BE" sz="1200">
              <a:latin typeface="Times New Roman" panose="02020603050405020304" pitchFamily="18" charset="0"/>
            </a:endParaRPr>
          </a:p>
        </p:txBody>
      </p:sp>
      <p:sp>
        <p:nvSpPr>
          <p:cNvPr id="145411" name="Rectangle 2"/>
          <p:cNvSpPr>
            <a:spLocks noGrp="1" noRot="1" noChangeAspect="1" noChangeArrowheads="1" noTextEdit="1"/>
          </p:cNvSpPr>
          <p:nvPr>
            <p:ph type="sldImg"/>
          </p:nvPr>
        </p:nvSpPr>
        <p:spPr>
          <a:xfrm>
            <a:off x="92075" y="744538"/>
            <a:ext cx="6616700" cy="3722687"/>
          </a:xfrm>
          <a:ln/>
        </p:spPr>
      </p:sp>
      <p:sp>
        <p:nvSpPr>
          <p:cNvPr id="145412" name="Rectangle 3"/>
          <p:cNvSpPr>
            <a:spLocks noGrp="1" noChangeArrowheads="1"/>
          </p:cNvSpPr>
          <p:nvPr>
            <p:ph type="body" idx="1"/>
          </p:nvPr>
        </p:nvSpPr>
        <p:spPr>
          <a:xfrm>
            <a:off x="679768" y="4715153"/>
            <a:ext cx="5438140" cy="44669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nl-BE" smtClean="0"/>
              <a:t>The ESW features the very best of Evapco’s innovative and proven technologies…And has redefined the meaning of performance through a new “Optimized” technology…</a:t>
            </a:r>
          </a:p>
          <a:p>
            <a:pPr defTabSz="914400"/>
            <a:r>
              <a:rPr lang="en-US" altLang="nl-BE" smtClean="0"/>
              <a:t> </a:t>
            </a:r>
          </a:p>
          <a:p>
            <a:pPr defTabSz="914400"/>
            <a:r>
              <a:rPr lang="en-US" altLang="nl-BE" smtClean="0"/>
              <a:t>In developing the ESW, Evapco’s research team threw out preconceived notions of how a fluid cooler was supposed work…and they revisited the raw elements of heat transfer with consideration for how they apply to their proven technologies. </a:t>
            </a:r>
            <a:r>
              <a:rPr lang="en-US" altLang="nl-BE" b="1" smtClean="0"/>
              <a:t>[Click]</a:t>
            </a:r>
          </a:p>
        </p:txBody>
      </p:sp>
    </p:spTree>
    <p:extLst>
      <p:ext uri="{BB962C8B-B14F-4D97-AF65-F5344CB8AC3E}">
        <p14:creationId xmlns:p14="http://schemas.microsoft.com/office/powerpoint/2010/main" val="2452550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EB6247C4-0033-45F7-B264-F99B4551300F}" type="slidenum">
              <a:rPr lang="en-US" altLang="nl-BE" sz="1200">
                <a:latin typeface="Times New Roman" panose="02020603050405020304" pitchFamily="18" charset="0"/>
              </a:rPr>
              <a:pPr/>
              <a:t>43</a:t>
            </a:fld>
            <a:endParaRPr lang="en-US" altLang="nl-BE" sz="1200">
              <a:latin typeface="Times New Roman" panose="02020603050405020304" pitchFamily="18" charset="0"/>
            </a:endParaRPr>
          </a:p>
        </p:txBody>
      </p:sp>
      <p:sp>
        <p:nvSpPr>
          <p:cNvPr id="146435" name="Rectangle 2"/>
          <p:cNvSpPr>
            <a:spLocks noGrp="1" noRot="1" noChangeAspect="1" noChangeArrowheads="1" noTextEdit="1"/>
          </p:cNvSpPr>
          <p:nvPr>
            <p:ph type="sldImg"/>
          </p:nvPr>
        </p:nvSpPr>
        <p:spPr>
          <a:xfrm>
            <a:off x="92075" y="744538"/>
            <a:ext cx="6616700" cy="3722687"/>
          </a:xfrm>
          <a:ln/>
        </p:spPr>
      </p:sp>
      <p:sp>
        <p:nvSpPr>
          <p:cNvPr id="146436" name="Rectangle 3"/>
          <p:cNvSpPr>
            <a:spLocks noGrp="1" noChangeArrowheads="1"/>
          </p:cNvSpPr>
          <p:nvPr>
            <p:ph type="body" idx="1"/>
          </p:nvPr>
        </p:nvSpPr>
        <p:spPr>
          <a:xfrm>
            <a:off x="679768" y="4715153"/>
            <a:ext cx="5438140" cy="44669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nl-BE" smtClean="0"/>
              <a:t>And that is exactly what Evapco did.   </a:t>
            </a:r>
          </a:p>
          <a:p>
            <a:pPr defTabSz="914400"/>
            <a:r>
              <a:rPr lang="en-US" altLang="nl-BE" smtClean="0"/>
              <a:t>They designed a testing program to evaluate the performance of the Thermal-Pak coil with no air over the coil and at very high flow rates per square foot. </a:t>
            </a:r>
            <a:r>
              <a:rPr lang="en-US" altLang="nl-BE" b="1" smtClean="0"/>
              <a:t>[Click]</a:t>
            </a:r>
            <a:endParaRPr lang="en-US" altLang="nl-BE" smtClean="0"/>
          </a:p>
          <a:p>
            <a:pPr defTabSz="914400"/>
            <a:r>
              <a:rPr lang="en-US" altLang="nl-BE" smtClean="0"/>
              <a:t>   </a:t>
            </a:r>
          </a:p>
        </p:txBody>
      </p:sp>
    </p:spTree>
    <p:extLst>
      <p:ext uri="{BB962C8B-B14F-4D97-AF65-F5344CB8AC3E}">
        <p14:creationId xmlns:p14="http://schemas.microsoft.com/office/powerpoint/2010/main" val="40661770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00ED768A-5F34-41A6-9BB8-7A025C720996}" type="slidenum">
              <a:rPr lang="en-US" altLang="nl-BE" sz="1200">
                <a:latin typeface="Times New Roman" panose="02020603050405020304" pitchFamily="18" charset="0"/>
              </a:rPr>
              <a:pPr/>
              <a:t>44</a:t>
            </a:fld>
            <a:endParaRPr lang="en-US" altLang="nl-BE" sz="1200">
              <a:latin typeface="Times New Roman" panose="02020603050405020304" pitchFamily="18" charset="0"/>
            </a:endParaRPr>
          </a:p>
        </p:txBody>
      </p:sp>
      <p:sp>
        <p:nvSpPr>
          <p:cNvPr id="147459" name="Rectangle 2"/>
          <p:cNvSpPr>
            <a:spLocks noGrp="1" noRot="1" noChangeAspect="1" noChangeArrowheads="1" noTextEdit="1"/>
          </p:cNvSpPr>
          <p:nvPr>
            <p:ph type="sldImg"/>
          </p:nvPr>
        </p:nvSpPr>
        <p:spPr>
          <a:xfrm>
            <a:off x="92075" y="744538"/>
            <a:ext cx="6616700" cy="3722687"/>
          </a:xfrm>
          <a:ln/>
        </p:spPr>
      </p:sp>
      <p:sp>
        <p:nvSpPr>
          <p:cNvPr id="147460" name="Rectangle 3"/>
          <p:cNvSpPr>
            <a:spLocks noGrp="1" noChangeArrowheads="1"/>
          </p:cNvSpPr>
          <p:nvPr>
            <p:ph type="body" idx="1"/>
          </p:nvPr>
        </p:nvSpPr>
        <p:spPr>
          <a:xfrm>
            <a:off x="679768" y="4715153"/>
            <a:ext cx="5438140" cy="44669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nl-BE" smtClean="0"/>
              <a:t>As I mentioned a few slides back, the ESW is designed with the functionality of a discharge hood as standard.  Coil heat loss in the winter is minimized by the protective panels and because freezing air does not have free passage across the coil.  The ESW avoids the maintenance expense and hassle associated with lubricating hundreds of pivot pins and linkage to prevent the dampers from seizing.  </a:t>
            </a:r>
            <a:r>
              <a:rPr lang="en-US" altLang="nl-BE" b="1" smtClean="0"/>
              <a:t>[Click]</a:t>
            </a:r>
          </a:p>
          <a:p>
            <a:pPr defTabSz="914400"/>
            <a:endParaRPr lang="en-US" altLang="nl-BE" smtClean="0"/>
          </a:p>
          <a:p>
            <a:pPr defTabSz="914400"/>
            <a:endParaRPr lang="en-US" altLang="nl-BE" smtClean="0"/>
          </a:p>
        </p:txBody>
      </p:sp>
    </p:spTree>
    <p:extLst>
      <p:ext uri="{BB962C8B-B14F-4D97-AF65-F5344CB8AC3E}">
        <p14:creationId xmlns:p14="http://schemas.microsoft.com/office/powerpoint/2010/main" val="22977994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1AB868E9-22B3-45BD-8BAE-A55488C9CFBC}" type="slidenum">
              <a:rPr lang="en-US" altLang="nl-BE" sz="1200">
                <a:latin typeface="Times New Roman" panose="02020603050405020304" pitchFamily="18" charset="0"/>
              </a:rPr>
              <a:pPr/>
              <a:t>45</a:t>
            </a:fld>
            <a:endParaRPr lang="en-US" altLang="nl-BE" sz="1200">
              <a:latin typeface="Times New Roman" panose="02020603050405020304" pitchFamily="18" charset="0"/>
            </a:endParaRPr>
          </a:p>
        </p:txBody>
      </p:sp>
      <p:sp>
        <p:nvSpPr>
          <p:cNvPr id="149507" name="Rectangle 2"/>
          <p:cNvSpPr>
            <a:spLocks noGrp="1" noRot="1" noChangeAspect="1" noChangeArrowheads="1" noTextEdit="1"/>
          </p:cNvSpPr>
          <p:nvPr>
            <p:ph type="sldImg"/>
          </p:nvPr>
        </p:nvSpPr>
        <p:spPr>
          <a:xfrm>
            <a:off x="92075" y="744538"/>
            <a:ext cx="6616700" cy="3722687"/>
          </a:xfrm>
          <a:ln/>
        </p:spPr>
      </p:sp>
      <p:sp>
        <p:nvSpPr>
          <p:cNvPr id="149508" name="Rectangle 3"/>
          <p:cNvSpPr>
            <a:spLocks noGrp="1" noChangeArrowheads="1"/>
          </p:cNvSpPr>
          <p:nvPr>
            <p:ph type="body" idx="1"/>
          </p:nvPr>
        </p:nvSpPr>
        <p:spPr>
          <a:xfrm>
            <a:off x="679768" y="4715153"/>
            <a:ext cx="5438140" cy="44669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nl-BE" smtClean="0"/>
              <a:t>The ESW features the most accessible coil in the industry.  When the protective panels are removed, a service mechanic has complete access to the coil and basin area.  </a:t>
            </a:r>
          </a:p>
          <a:p>
            <a:pPr defTabSz="914400"/>
            <a:r>
              <a:rPr lang="en-US" altLang="nl-BE" b="1" smtClean="0"/>
              <a:t>[Click]</a:t>
            </a:r>
          </a:p>
          <a:p>
            <a:pPr defTabSz="914400"/>
            <a:endParaRPr lang="en-US" altLang="nl-BE" smtClean="0"/>
          </a:p>
          <a:p>
            <a:pPr defTabSz="914400"/>
            <a:endParaRPr lang="en-US" altLang="nl-BE" smtClean="0"/>
          </a:p>
        </p:txBody>
      </p:sp>
    </p:spTree>
    <p:extLst>
      <p:ext uri="{BB962C8B-B14F-4D97-AF65-F5344CB8AC3E}">
        <p14:creationId xmlns:p14="http://schemas.microsoft.com/office/powerpoint/2010/main" val="31791803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F142A16D-585A-4C1A-B062-94BAC34C3866}" type="slidenum">
              <a:rPr lang="en-US" altLang="nl-BE" sz="1200">
                <a:latin typeface="Times New Roman" panose="02020603050405020304" pitchFamily="18" charset="0"/>
              </a:rPr>
              <a:pPr/>
              <a:t>46</a:t>
            </a:fld>
            <a:endParaRPr lang="en-US" altLang="nl-BE" sz="1200">
              <a:latin typeface="Times New Roman" panose="02020603050405020304" pitchFamily="18"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xfrm>
            <a:off x="679768" y="4715153"/>
            <a:ext cx="5438140" cy="44669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nl-BE" smtClean="0"/>
              <a:t>Minimized recirculation. </a:t>
            </a:r>
            <a:r>
              <a:rPr lang="en-US" altLang="nl-BE" b="1" smtClean="0"/>
              <a:t>[Click]</a:t>
            </a:r>
            <a:r>
              <a:rPr lang="en-US" altLang="nl-BE" smtClean="0"/>
              <a:t> please note that the Brand-X design has fresh air intakes immediately adjacent to the warm air discharge. </a:t>
            </a:r>
            <a:r>
              <a:rPr lang="en-US" altLang="nl-BE" b="1" smtClean="0"/>
              <a:t>[Click]</a:t>
            </a:r>
          </a:p>
        </p:txBody>
      </p:sp>
    </p:spTree>
    <p:extLst>
      <p:ext uri="{BB962C8B-B14F-4D97-AF65-F5344CB8AC3E}">
        <p14:creationId xmlns:p14="http://schemas.microsoft.com/office/powerpoint/2010/main" val="3812676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2BF978BA-CC85-416E-9A71-FD3D8D111E8C}" type="slidenum">
              <a:rPr lang="en-US" altLang="nl-BE" sz="1200">
                <a:latin typeface="Times New Roman" panose="02020603050405020304" pitchFamily="18" charset="0"/>
              </a:rPr>
              <a:pPr/>
              <a:t>47</a:t>
            </a:fld>
            <a:endParaRPr lang="en-US" altLang="nl-BE" sz="1200">
              <a:latin typeface="Times New Roman" panose="02020603050405020304" pitchFamily="18"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xfrm>
            <a:off x="679768" y="4715153"/>
            <a:ext cx="5438140" cy="44669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buFont typeface="Symbol" panose="05050102010706020507" pitchFamily="18" charset="2"/>
              <a:buNone/>
            </a:pPr>
            <a:r>
              <a:rPr lang="en-US" altLang="nl-BE" smtClean="0"/>
              <a:t>The ESW is different from our other fluid coolers in that the warm fluid is piped to the lower coil connection and leaves as cooled fluid through the upper coil connection.  The coil is piped this way to maintain a counterflow arrangement with respect to the warm fluid in the coil versus the cool spray water from above. </a:t>
            </a:r>
            <a:r>
              <a:rPr lang="en-US" altLang="nl-BE" b="1" smtClean="0"/>
              <a:t>[Click]</a:t>
            </a:r>
            <a:endParaRPr lang="en-US" altLang="nl-BE" smtClean="0"/>
          </a:p>
          <a:p>
            <a:endParaRPr lang="en-US" altLang="nl-BE" smtClean="0"/>
          </a:p>
        </p:txBody>
      </p:sp>
    </p:spTree>
    <p:extLst>
      <p:ext uri="{BB962C8B-B14F-4D97-AF65-F5344CB8AC3E}">
        <p14:creationId xmlns:p14="http://schemas.microsoft.com/office/powerpoint/2010/main" val="8836971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
        <p:nvSpPr>
          <p:cNvPr id="15360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90843863-1C1A-4F9B-89BD-B4888A2CFC88}" type="slidenum">
              <a:rPr lang="en-US" altLang="nl-BE" sz="1200">
                <a:latin typeface="Times New Roman" panose="02020603050405020304" pitchFamily="18" charset="0"/>
              </a:rPr>
              <a:pPr/>
              <a:t>48</a:t>
            </a:fld>
            <a:endParaRPr lang="en-US" altLang="nl-BE" sz="1200">
              <a:latin typeface="Times New Roman" panose="02020603050405020304" pitchFamily="18" charset="0"/>
            </a:endParaRPr>
          </a:p>
        </p:txBody>
      </p:sp>
    </p:spTree>
    <p:extLst>
      <p:ext uri="{BB962C8B-B14F-4D97-AF65-F5344CB8AC3E}">
        <p14:creationId xmlns:p14="http://schemas.microsoft.com/office/powerpoint/2010/main" val="32885309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
        <p:nvSpPr>
          <p:cNvPr id="15462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9EB2480E-5CE3-43D0-818C-4F5A0BFF0E2B}" type="slidenum">
              <a:rPr lang="en-US" altLang="nl-BE" sz="1200">
                <a:latin typeface="Times New Roman" panose="02020603050405020304" pitchFamily="18" charset="0"/>
              </a:rPr>
              <a:pPr/>
              <a:t>49</a:t>
            </a:fld>
            <a:endParaRPr lang="en-US" altLang="nl-BE" sz="1200">
              <a:latin typeface="Times New Roman" panose="02020603050405020304" pitchFamily="18" charset="0"/>
            </a:endParaRPr>
          </a:p>
        </p:txBody>
      </p:sp>
    </p:spTree>
    <p:extLst>
      <p:ext uri="{BB962C8B-B14F-4D97-AF65-F5344CB8AC3E}">
        <p14:creationId xmlns:p14="http://schemas.microsoft.com/office/powerpoint/2010/main" val="33500914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
        <p:nvSpPr>
          <p:cNvPr id="15565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A5B54ECA-F012-4877-A742-126181080658}" type="slidenum">
              <a:rPr lang="en-US" altLang="nl-BE" sz="1200">
                <a:latin typeface="Times New Roman" panose="02020603050405020304" pitchFamily="18" charset="0"/>
              </a:rPr>
              <a:pPr/>
              <a:t>50</a:t>
            </a:fld>
            <a:endParaRPr lang="en-US" altLang="nl-BE" sz="1200">
              <a:latin typeface="Times New Roman" panose="02020603050405020304" pitchFamily="18" charset="0"/>
            </a:endParaRPr>
          </a:p>
        </p:txBody>
      </p:sp>
    </p:spTree>
    <p:extLst>
      <p:ext uri="{BB962C8B-B14F-4D97-AF65-F5344CB8AC3E}">
        <p14:creationId xmlns:p14="http://schemas.microsoft.com/office/powerpoint/2010/main" val="2493867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
        <p:nvSpPr>
          <p:cNvPr id="10035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A5EEB471-AFFD-4446-9CFB-BF7AF6B68DAE}" type="slidenum">
              <a:rPr lang="en-US" altLang="nl-BE" sz="1200">
                <a:latin typeface="Times New Roman" panose="02020603050405020304" pitchFamily="18" charset="0"/>
              </a:rPr>
              <a:pPr/>
              <a:t>6</a:t>
            </a:fld>
            <a:endParaRPr lang="en-US" altLang="nl-BE" sz="1200">
              <a:latin typeface="Times New Roman" panose="02020603050405020304" pitchFamily="18" charset="0"/>
            </a:endParaRPr>
          </a:p>
        </p:txBody>
      </p:sp>
    </p:spTree>
    <p:extLst>
      <p:ext uri="{BB962C8B-B14F-4D97-AF65-F5344CB8AC3E}">
        <p14:creationId xmlns:p14="http://schemas.microsoft.com/office/powerpoint/2010/main" val="28796492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
        <p:nvSpPr>
          <p:cNvPr id="15667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1551C044-710A-4023-A45D-9936E60815A2}" type="slidenum">
              <a:rPr lang="en-US" altLang="nl-BE" sz="1200">
                <a:latin typeface="Times New Roman" panose="02020603050405020304" pitchFamily="18" charset="0"/>
              </a:rPr>
              <a:pPr/>
              <a:t>51</a:t>
            </a:fld>
            <a:endParaRPr lang="en-US" altLang="nl-BE" sz="1200">
              <a:latin typeface="Times New Roman" panose="02020603050405020304" pitchFamily="18" charset="0"/>
            </a:endParaRPr>
          </a:p>
        </p:txBody>
      </p:sp>
    </p:spTree>
    <p:extLst>
      <p:ext uri="{BB962C8B-B14F-4D97-AF65-F5344CB8AC3E}">
        <p14:creationId xmlns:p14="http://schemas.microsoft.com/office/powerpoint/2010/main" val="20002065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
        <p:nvSpPr>
          <p:cNvPr id="15770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48E330B1-F714-49C9-9CC3-BB0F6821CEAC}" type="slidenum">
              <a:rPr lang="en-US" altLang="nl-BE" sz="1200">
                <a:latin typeface="Times New Roman" panose="02020603050405020304" pitchFamily="18" charset="0"/>
              </a:rPr>
              <a:pPr/>
              <a:t>52</a:t>
            </a:fld>
            <a:endParaRPr lang="en-US" altLang="nl-BE" sz="1200">
              <a:latin typeface="Times New Roman" panose="02020603050405020304" pitchFamily="18" charset="0"/>
            </a:endParaRPr>
          </a:p>
        </p:txBody>
      </p:sp>
    </p:spTree>
    <p:extLst>
      <p:ext uri="{BB962C8B-B14F-4D97-AF65-F5344CB8AC3E}">
        <p14:creationId xmlns:p14="http://schemas.microsoft.com/office/powerpoint/2010/main" val="31566466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6F65F289-6E78-48DE-B9C4-386A88C43029}" type="slidenum">
              <a:rPr lang="en-US" altLang="nl-BE" sz="1200">
                <a:latin typeface="Times New Roman" panose="02020603050405020304" pitchFamily="18" charset="0"/>
              </a:rPr>
              <a:pPr/>
              <a:t>53</a:t>
            </a:fld>
            <a:endParaRPr lang="en-US" altLang="nl-BE" sz="1200">
              <a:latin typeface="Times New Roman" panose="02020603050405020304" pitchFamily="18" charset="0"/>
            </a:endParaRPr>
          </a:p>
        </p:txBody>
      </p:sp>
      <p:sp>
        <p:nvSpPr>
          <p:cNvPr id="180227" name="Rectangle 2"/>
          <p:cNvSpPr>
            <a:spLocks noGrp="1" noRot="1" noChangeAspect="1" noChangeArrowheads="1" noTextEdit="1"/>
          </p:cNvSpPr>
          <p:nvPr>
            <p:ph type="sldImg"/>
          </p:nvPr>
        </p:nvSpPr>
        <p:spPr>
          <a:xfrm>
            <a:off x="92075" y="733425"/>
            <a:ext cx="6611938" cy="3719513"/>
          </a:xfrm>
          <a:ln w="12700" cap="flat">
            <a:solidFill>
              <a:schemeClr val="tx1"/>
            </a:solidFill>
          </a:ln>
        </p:spPr>
      </p:sp>
      <p:sp>
        <p:nvSpPr>
          <p:cNvPr id="180228" name="Rectangle 3"/>
          <p:cNvSpPr>
            <a:spLocks noGrp="1" noChangeArrowheads="1"/>
          </p:cNvSpPr>
          <p:nvPr>
            <p:ph type="body" idx="1"/>
          </p:nvPr>
        </p:nvSpPr>
        <p:spPr>
          <a:xfrm>
            <a:off x="931533" y="4737558"/>
            <a:ext cx="4934609" cy="443768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48" tIns="35726" rIns="68048" bIns="35726" anchor="t"/>
          <a:lstStyle/>
          <a:p>
            <a:r>
              <a:rPr lang="en-US" altLang="nl-BE" smtClean="0"/>
              <a:t>Thank you for your time.  Does anyone have any questions.</a:t>
            </a:r>
          </a:p>
        </p:txBody>
      </p:sp>
    </p:spTree>
    <p:extLst>
      <p:ext uri="{BB962C8B-B14F-4D97-AF65-F5344CB8AC3E}">
        <p14:creationId xmlns:p14="http://schemas.microsoft.com/office/powerpoint/2010/main" val="159138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5842B156-1720-455E-AE55-198B453B1541}" type="slidenum">
              <a:rPr lang="en-US" altLang="nl-BE" sz="1200">
                <a:latin typeface="Times New Roman" panose="02020603050405020304" pitchFamily="18" charset="0"/>
              </a:rPr>
              <a:pPr/>
              <a:t>7</a:t>
            </a:fld>
            <a:endParaRPr lang="en-US" altLang="nl-BE" sz="1200">
              <a:latin typeface="Times New Roman" panose="02020603050405020304" pitchFamily="18"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Tree>
    <p:extLst>
      <p:ext uri="{BB962C8B-B14F-4D97-AF65-F5344CB8AC3E}">
        <p14:creationId xmlns:p14="http://schemas.microsoft.com/office/powerpoint/2010/main" val="613724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9E297E62-FF15-429E-878A-271AD35CDF1C}" type="slidenum">
              <a:rPr lang="en-US" altLang="nl-BE" sz="1200">
                <a:latin typeface="Times New Roman" panose="02020603050405020304" pitchFamily="18" charset="0"/>
              </a:rPr>
              <a:pPr/>
              <a:t>8</a:t>
            </a:fld>
            <a:endParaRPr lang="en-US" altLang="nl-BE" sz="1200">
              <a:latin typeface="Times New Roman" panose="02020603050405020304" pitchFamily="18"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Tree>
    <p:extLst>
      <p:ext uri="{BB962C8B-B14F-4D97-AF65-F5344CB8AC3E}">
        <p14:creationId xmlns:p14="http://schemas.microsoft.com/office/powerpoint/2010/main" val="345953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AA8C2F24-A883-4394-9A12-BAC4308FAD19}" type="slidenum">
              <a:rPr lang="en-US" altLang="nl-BE" sz="1200">
                <a:latin typeface="Times New Roman" panose="02020603050405020304" pitchFamily="18" charset="0"/>
              </a:rPr>
              <a:pPr/>
              <a:t>9</a:t>
            </a:fld>
            <a:endParaRPr lang="en-US" altLang="nl-BE" sz="1200">
              <a:latin typeface="Times New Roman" panose="02020603050405020304" pitchFamily="18"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Tree>
    <p:extLst>
      <p:ext uri="{BB962C8B-B14F-4D97-AF65-F5344CB8AC3E}">
        <p14:creationId xmlns:p14="http://schemas.microsoft.com/office/powerpoint/2010/main" val="3218891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AA8C2F24-A883-4394-9A12-BAC4308FAD19}" type="slidenum">
              <a:rPr lang="en-US" altLang="nl-BE" sz="1200">
                <a:latin typeface="Times New Roman" panose="02020603050405020304" pitchFamily="18" charset="0"/>
              </a:rPr>
              <a:pPr/>
              <a:t>10</a:t>
            </a:fld>
            <a:endParaRPr lang="en-US" altLang="nl-BE" sz="1200">
              <a:latin typeface="Times New Roman" panose="02020603050405020304" pitchFamily="18"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smtClean="0"/>
          </a:p>
        </p:txBody>
      </p:sp>
    </p:spTree>
    <p:extLst>
      <p:ext uri="{BB962C8B-B14F-4D97-AF65-F5344CB8AC3E}">
        <p14:creationId xmlns:p14="http://schemas.microsoft.com/office/powerpoint/2010/main" val="3093171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5"/>
            <a:ext cx="7772400" cy="11017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rgbClr val="0B597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4767263"/>
            <a:ext cx="2133600" cy="274638"/>
          </a:xfrm>
          <a:prstGeom prst="rect">
            <a:avLst/>
          </a:prstGeom>
        </p:spPr>
        <p:txBody>
          <a:bodyPr/>
          <a:lstStyle>
            <a:lvl1pPr algn="r">
              <a:defRPr sz="1000">
                <a:solidFill>
                  <a:schemeClr val="bg1"/>
                </a:solidFill>
                <a:latin typeface="Gisha" panose="020B0502040204020203" pitchFamily="34" charset="-79"/>
                <a:cs typeface="Gisha" panose="020B0502040204020203" pitchFamily="34" charset="-79"/>
              </a:defRPr>
            </a:lvl1pPr>
          </a:lstStyle>
          <a:p>
            <a:endParaRPr lang="en-US" dirty="0"/>
          </a:p>
        </p:txBody>
      </p:sp>
      <p:sp>
        <p:nvSpPr>
          <p:cNvPr id="5" name="Footer Placeholder 4"/>
          <p:cNvSpPr>
            <a:spLocks noGrp="1"/>
          </p:cNvSpPr>
          <p:nvPr>
            <p:ph type="ftr" sz="quarter" idx="11"/>
          </p:nvPr>
        </p:nvSpPr>
        <p:spPr>
          <a:xfrm>
            <a:off x="3124200" y="4767263"/>
            <a:ext cx="2895600" cy="274638"/>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4767263"/>
            <a:ext cx="2133600" cy="274638"/>
          </a:xfrm>
          <a:prstGeom prst="rect">
            <a:avLst/>
          </a:prstGeom>
        </p:spPr>
        <p:txBody>
          <a:bodyPr/>
          <a:lstStyle/>
          <a:p>
            <a:fld id="{0FBD9D57-C7AE-4E6E-9187-8B1A137319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22268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67263"/>
            <a:ext cx="2133600" cy="274638"/>
          </a:xfrm>
          <a:prstGeom prst="rect">
            <a:avLst/>
          </a:prstGeom>
        </p:spPr>
        <p:txBody>
          <a:bodyPr/>
          <a:lstStyle>
            <a:lvl1pPr algn="r">
              <a:defRPr lang="nl-BE" sz="1000" kern="1200" smtClean="0">
                <a:solidFill>
                  <a:schemeClr val="bg1"/>
                </a:solidFill>
                <a:latin typeface="Gisha" panose="020B0502040204020203" pitchFamily="34" charset="-79"/>
                <a:ea typeface="+mn-ea"/>
                <a:cs typeface="Gisha" panose="020B0502040204020203" pitchFamily="34" charset="-79"/>
              </a:defRPr>
            </a:lvl1pPr>
          </a:lstStyle>
          <a:p>
            <a:endParaRPr lang="nl-BE" dirty="0"/>
          </a:p>
        </p:txBody>
      </p:sp>
      <p:sp>
        <p:nvSpPr>
          <p:cNvPr id="5" name="Footer Placeholder 4"/>
          <p:cNvSpPr>
            <a:spLocks noGrp="1"/>
          </p:cNvSpPr>
          <p:nvPr>
            <p:ph type="ftr" sz="quarter" idx="11"/>
          </p:nvPr>
        </p:nvSpPr>
        <p:spPr>
          <a:xfrm>
            <a:off x="3124200" y="4767263"/>
            <a:ext cx="2895600" cy="274638"/>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4767263"/>
            <a:ext cx="2133600" cy="274638"/>
          </a:xfrm>
          <a:prstGeom prst="rect">
            <a:avLst/>
          </a:prstGeom>
        </p:spPr>
        <p:txBody>
          <a:bodyPr/>
          <a:lstStyle/>
          <a:p>
            <a:fld id="{0FBD9D57-C7AE-4E6E-9187-8B1A137319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2593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6"/>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6"/>
            <a:ext cx="6019800" cy="4387850"/>
          </a:xfrm>
        </p:spPr>
        <p:txBody>
          <a:bodyPr vert="eaVert"/>
          <a:lstStyle>
            <a:lvl1pPr>
              <a:defRPr i="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67263"/>
            <a:ext cx="2133600" cy="274638"/>
          </a:xfrm>
          <a:prstGeom prst="rect">
            <a:avLst/>
          </a:prstGeom>
        </p:spPr>
        <p:txBody>
          <a:bodyPr/>
          <a:lstStyle>
            <a:lvl1pPr algn="r">
              <a:defRPr lang="nl-BE" sz="1000" kern="1200" smtClean="0">
                <a:solidFill>
                  <a:schemeClr val="bg1"/>
                </a:solidFill>
                <a:latin typeface="Gisha" panose="020B0502040204020203" pitchFamily="34" charset="-79"/>
                <a:ea typeface="+mn-ea"/>
                <a:cs typeface="Gisha" panose="020B0502040204020203" pitchFamily="34" charset="-79"/>
              </a:defRPr>
            </a:lvl1pPr>
          </a:lstStyle>
          <a:p>
            <a:endParaRPr lang="nl-BE" dirty="0"/>
          </a:p>
        </p:txBody>
      </p:sp>
      <p:sp>
        <p:nvSpPr>
          <p:cNvPr id="5" name="Footer Placeholder 4"/>
          <p:cNvSpPr>
            <a:spLocks noGrp="1"/>
          </p:cNvSpPr>
          <p:nvPr>
            <p:ph type="ftr" sz="quarter" idx="11"/>
          </p:nvPr>
        </p:nvSpPr>
        <p:spPr>
          <a:xfrm>
            <a:off x="3124200" y="4767263"/>
            <a:ext cx="2895600" cy="274638"/>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4767263"/>
            <a:ext cx="2133600" cy="274638"/>
          </a:xfrm>
          <a:prstGeom prst="rect">
            <a:avLst/>
          </a:prstGeom>
        </p:spPr>
        <p:txBody>
          <a:bodyPr/>
          <a:lstStyle/>
          <a:p>
            <a:fld id="{0FBD9D57-C7AE-4E6E-9187-8B1A137319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2772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07098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7759700" cy="85725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657350"/>
            <a:ext cx="3810000" cy="2800350"/>
          </a:xfrm>
        </p:spPr>
        <p:txBody>
          <a:bodyPr/>
          <a:lstStyle/>
          <a:p>
            <a:pPr lvl="0"/>
            <a:endParaRPr lang="en-US" noProof="0" smtClean="0"/>
          </a:p>
        </p:txBody>
      </p:sp>
      <p:sp>
        <p:nvSpPr>
          <p:cNvPr id="4" name="Text Placeholder 3"/>
          <p:cNvSpPr>
            <a:spLocks noGrp="1"/>
          </p:cNvSpPr>
          <p:nvPr>
            <p:ph type="body" sz="half" idx="2"/>
          </p:nvPr>
        </p:nvSpPr>
        <p:spPr>
          <a:xfrm>
            <a:off x="4648200" y="1657350"/>
            <a:ext cx="3810000" cy="2800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141549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77597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57350"/>
            <a:ext cx="3810000" cy="2800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57350"/>
            <a:ext cx="3810000" cy="2800350"/>
          </a:xfrm>
        </p:spPr>
        <p:txBody>
          <a:bodyPr/>
          <a:lstStyle/>
          <a:p>
            <a:pPr lvl="0"/>
            <a:endParaRPr lang="en-US" noProof="0" smtClean="0"/>
          </a:p>
        </p:txBody>
      </p:sp>
    </p:spTree>
    <p:extLst>
      <p:ext uri="{BB962C8B-B14F-4D97-AF65-F5344CB8AC3E}">
        <p14:creationId xmlns:p14="http://schemas.microsoft.com/office/powerpoint/2010/main" val="10453882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77597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57350"/>
            <a:ext cx="3810000" cy="2800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57350"/>
            <a:ext cx="3810000" cy="2800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90734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77597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57350"/>
            <a:ext cx="3810000" cy="2800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57350"/>
            <a:ext cx="3810000" cy="134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114675"/>
            <a:ext cx="3810000" cy="134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38670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77724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225633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1022" y="1231041"/>
            <a:ext cx="8229600" cy="33940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67263"/>
            <a:ext cx="2133600" cy="274638"/>
          </a:xfrm>
          <a:prstGeom prst="rect">
            <a:avLst/>
          </a:prstGeom>
        </p:spPr>
        <p:txBody>
          <a:bodyPr/>
          <a:lstStyle>
            <a:lvl1pPr algn="r">
              <a:defRPr lang="en-US" sz="1000" kern="1200" smtClean="0">
                <a:solidFill>
                  <a:schemeClr val="bg1"/>
                </a:solidFill>
                <a:latin typeface="Gisha" panose="020B0502040204020203" pitchFamily="34" charset="-79"/>
                <a:ea typeface="+mn-ea"/>
                <a:cs typeface="Gisha" panose="020B0502040204020203" pitchFamily="34" charset="-79"/>
              </a:defRPr>
            </a:lvl1pPr>
          </a:lstStyle>
          <a:p>
            <a:endParaRPr lang="nl-BE" dirty="0"/>
          </a:p>
        </p:txBody>
      </p:sp>
      <p:sp>
        <p:nvSpPr>
          <p:cNvPr id="5" name="Footer Placeholder 4"/>
          <p:cNvSpPr>
            <a:spLocks noGrp="1"/>
          </p:cNvSpPr>
          <p:nvPr>
            <p:ph type="ftr" sz="quarter" idx="11"/>
          </p:nvPr>
        </p:nvSpPr>
        <p:spPr>
          <a:xfrm>
            <a:off x="3124200" y="4767263"/>
            <a:ext cx="2895600" cy="274638"/>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4767263"/>
            <a:ext cx="2133600" cy="274638"/>
          </a:xfrm>
          <a:prstGeom prst="rect">
            <a:avLst/>
          </a:prstGeom>
        </p:spPr>
        <p:txBody>
          <a:bodyPr/>
          <a:lstStyle/>
          <a:p>
            <a:fld id="{0FBD9D57-C7AE-4E6E-9187-8B1A1373199B}" type="slidenum">
              <a:rPr lang="en-US" smtClean="0">
                <a:solidFill>
                  <a:prstClr val="black">
                    <a:tint val="75000"/>
                  </a:prstClr>
                </a:solidFill>
              </a:rPr>
              <a:pPr/>
              <a:t>‹#›</a:t>
            </a:fld>
            <a:endParaRPr lang="en-US" dirty="0">
              <a:solidFill>
                <a:prstClr val="black">
                  <a:tint val="75000"/>
                </a:prstClr>
              </a:solidFill>
            </a:endParaRPr>
          </a:p>
        </p:txBody>
      </p:sp>
      <p:sp>
        <p:nvSpPr>
          <p:cNvPr id="12" name="Text Placeholder 11"/>
          <p:cNvSpPr>
            <a:spLocks noGrp="1"/>
          </p:cNvSpPr>
          <p:nvPr>
            <p:ph type="body" sz="quarter" idx="13"/>
          </p:nvPr>
        </p:nvSpPr>
        <p:spPr>
          <a:xfrm>
            <a:off x="451022" y="836745"/>
            <a:ext cx="8229600" cy="416995"/>
          </a:xfrm>
        </p:spPr>
        <p:txBody>
          <a:bodyPr/>
          <a:lstStyle>
            <a:lvl1pPr marL="0" indent="0" algn="ctr">
              <a:buNone/>
              <a:defRPr>
                <a:solidFill>
                  <a:srgbClr val="0B5971"/>
                </a:solidFill>
              </a:defRPr>
            </a:lvl1pPr>
          </a:lstStyle>
          <a:p>
            <a:pPr lvl="0"/>
            <a:r>
              <a:rPr lang="en-US" dirty="0" smtClean="0"/>
              <a:t>Click to edit Master text styles</a:t>
            </a:r>
          </a:p>
        </p:txBody>
      </p:sp>
    </p:spTree>
    <p:extLst>
      <p:ext uri="{BB962C8B-B14F-4D97-AF65-F5344CB8AC3E}">
        <p14:creationId xmlns:p14="http://schemas.microsoft.com/office/powerpoint/2010/main" val="41925592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156903"/>
            <a:ext cx="7772400" cy="1022350"/>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031368"/>
            <a:ext cx="7772400" cy="1125537"/>
          </a:xfrm>
        </p:spPr>
        <p:txBody>
          <a:bodyPr anchor="b"/>
          <a:lstStyle>
            <a:lvl1pPr marL="0" indent="0">
              <a:buNone/>
              <a:defRPr sz="2000">
                <a:solidFill>
                  <a:srgbClr val="0B597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457200" y="4767263"/>
            <a:ext cx="2133600" cy="274638"/>
          </a:xfrm>
          <a:prstGeom prst="rect">
            <a:avLst/>
          </a:prstGeom>
        </p:spPr>
        <p:txBody>
          <a:bodyPr/>
          <a:lstStyle>
            <a:lvl1pPr algn="r">
              <a:defRPr lang="en-US" sz="1000" kern="1200" smtClean="0">
                <a:solidFill>
                  <a:schemeClr val="bg1"/>
                </a:solidFill>
                <a:latin typeface="Gisha" panose="020B0502040204020203" pitchFamily="34" charset="-79"/>
                <a:ea typeface="+mn-ea"/>
                <a:cs typeface="Gisha" panose="020B0502040204020203" pitchFamily="34" charset="-79"/>
              </a:defRPr>
            </a:lvl1pPr>
          </a:lstStyle>
          <a:p>
            <a:endParaRPr lang="nl-BE" dirty="0"/>
          </a:p>
        </p:txBody>
      </p:sp>
      <p:sp>
        <p:nvSpPr>
          <p:cNvPr id="5" name="Footer Placeholder 4"/>
          <p:cNvSpPr>
            <a:spLocks noGrp="1"/>
          </p:cNvSpPr>
          <p:nvPr>
            <p:ph type="ftr" sz="quarter" idx="11"/>
          </p:nvPr>
        </p:nvSpPr>
        <p:spPr>
          <a:xfrm>
            <a:off x="3124200" y="4767263"/>
            <a:ext cx="2895600" cy="274638"/>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4767263"/>
            <a:ext cx="2133600" cy="274638"/>
          </a:xfrm>
          <a:prstGeom prst="rect">
            <a:avLst/>
          </a:prstGeom>
        </p:spPr>
        <p:txBody>
          <a:bodyPr/>
          <a:lstStyle/>
          <a:p>
            <a:fld id="{0FBD9D57-C7AE-4E6E-9187-8B1A137319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347840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4767263"/>
            <a:ext cx="2133600" cy="274638"/>
          </a:xfrm>
          <a:prstGeom prst="rect">
            <a:avLst/>
          </a:prstGeom>
        </p:spPr>
        <p:txBody>
          <a:bodyPr/>
          <a:lstStyle>
            <a:lvl1pPr algn="r">
              <a:defRPr lang="nl-BE" sz="1000" kern="1200" smtClean="0">
                <a:solidFill>
                  <a:schemeClr val="bg1"/>
                </a:solidFill>
                <a:latin typeface="Gisha" panose="020B0502040204020203" pitchFamily="34" charset="-79"/>
                <a:ea typeface="+mn-ea"/>
                <a:cs typeface="Gisha" panose="020B0502040204020203" pitchFamily="34" charset="-79"/>
              </a:defRPr>
            </a:lvl1pPr>
          </a:lstStyle>
          <a:p>
            <a:endParaRPr lang="nl-BE" dirty="0"/>
          </a:p>
        </p:txBody>
      </p:sp>
      <p:sp>
        <p:nvSpPr>
          <p:cNvPr id="6" name="Footer Placeholder 5"/>
          <p:cNvSpPr>
            <a:spLocks noGrp="1"/>
          </p:cNvSpPr>
          <p:nvPr>
            <p:ph type="ftr" sz="quarter" idx="11"/>
          </p:nvPr>
        </p:nvSpPr>
        <p:spPr>
          <a:xfrm>
            <a:off x="3124200" y="4767263"/>
            <a:ext cx="2895600" cy="274638"/>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4767263"/>
            <a:ext cx="2133600" cy="274638"/>
          </a:xfrm>
          <a:prstGeom prst="rect">
            <a:avLst/>
          </a:prstGeom>
        </p:spPr>
        <p:txBody>
          <a:bodyPr/>
          <a:lstStyle/>
          <a:p>
            <a:fld id="{0FBD9D57-C7AE-4E6E-9187-8B1A137319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195684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8"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8"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4638"/>
          </a:xfrm>
          <a:prstGeom prst="rect">
            <a:avLst/>
          </a:prstGeom>
        </p:spPr>
        <p:txBody>
          <a:bodyPr/>
          <a:lstStyle>
            <a:lvl1pPr algn="r">
              <a:defRPr lang="nl-BE" sz="1000" kern="1200" smtClean="0">
                <a:solidFill>
                  <a:schemeClr val="bg1"/>
                </a:solidFill>
                <a:latin typeface="Gisha" panose="020B0502040204020203" pitchFamily="34" charset="-79"/>
                <a:ea typeface="+mn-ea"/>
                <a:cs typeface="Gisha" panose="020B0502040204020203" pitchFamily="34" charset="-79"/>
              </a:defRPr>
            </a:lvl1pPr>
          </a:lstStyle>
          <a:p>
            <a:endParaRPr lang="nl-BE" dirty="0"/>
          </a:p>
        </p:txBody>
      </p:sp>
      <p:sp>
        <p:nvSpPr>
          <p:cNvPr id="8" name="Footer Placeholder 7"/>
          <p:cNvSpPr>
            <a:spLocks noGrp="1"/>
          </p:cNvSpPr>
          <p:nvPr>
            <p:ph type="ftr" sz="quarter" idx="11"/>
          </p:nvPr>
        </p:nvSpPr>
        <p:spPr>
          <a:xfrm>
            <a:off x="3124200" y="4767263"/>
            <a:ext cx="2895600" cy="274638"/>
          </a:xfrm>
          <a:prstGeom prst="rect">
            <a:avLst/>
          </a:prstGeom>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6553200" y="4767263"/>
            <a:ext cx="2133600" cy="274638"/>
          </a:xfrm>
          <a:prstGeom prst="rect">
            <a:avLst/>
          </a:prstGeom>
        </p:spPr>
        <p:txBody>
          <a:bodyPr/>
          <a:lstStyle/>
          <a:p>
            <a:fld id="{0FBD9D57-C7AE-4E6E-9187-8B1A137319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89009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4767263"/>
            <a:ext cx="2133600" cy="274638"/>
          </a:xfrm>
          <a:prstGeom prst="rect">
            <a:avLst/>
          </a:prstGeom>
        </p:spPr>
        <p:txBody>
          <a:bodyPr/>
          <a:lstStyle>
            <a:lvl1pPr algn="r">
              <a:defRPr lang="en-US" sz="1000" kern="1200" smtClean="0">
                <a:solidFill>
                  <a:schemeClr val="bg1"/>
                </a:solidFill>
                <a:latin typeface="Gisha" panose="020B0502040204020203" pitchFamily="34" charset="-79"/>
                <a:ea typeface="+mn-ea"/>
                <a:cs typeface="Gisha" panose="020B0502040204020203" pitchFamily="34" charset="-79"/>
              </a:defRPr>
            </a:lvl1pPr>
          </a:lstStyle>
          <a:p>
            <a:endParaRPr lang="nl-BE" dirty="0"/>
          </a:p>
        </p:txBody>
      </p:sp>
      <p:sp>
        <p:nvSpPr>
          <p:cNvPr id="4" name="Footer Placeholder 3"/>
          <p:cNvSpPr>
            <a:spLocks noGrp="1"/>
          </p:cNvSpPr>
          <p:nvPr>
            <p:ph type="ftr" sz="quarter" idx="11"/>
          </p:nvPr>
        </p:nvSpPr>
        <p:spPr>
          <a:xfrm>
            <a:off x="3124200" y="4767263"/>
            <a:ext cx="2895600" cy="274638"/>
          </a:xfrm>
          <a:prstGeom prst="rect">
            <a:avLst/>
          </a:prstGeom>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6553200" y="4767263"/>
            <a:ext cx="2133600" cy="274638"/>
          </a:xfrm>
          <a:prstGeom prst="rect">
            <a:avLst/>
          </a:prstGeom>
        </p:spPr>
        <p:txBody>
          <a:bodyPr/>
          <a:lstStyle/>
          <a:p>
            <a:fld id="{0FBD9D57-C7AE-4E6E-9187-8B1A137319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791286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8"/>
          </a:xfrm>
          <a:prstGeom prst="rect">
            <a:avLst/>
          </a:prstGeom>
        </p:spPr>
        <p:txBody>
          <a:bodyPr/>
          <a:lstStyle>
            <a:lvl1pPr algn="r">
              <a:defRPr lang="nl-BE" sz="1000" kern="1200" smtClean="0">
                <a:solidFill>
                  <a:schemeClr val="bg1"/>
                </a:solidFill>
                <a:latin typeface="Gisha" panose="020B0502040204020203" pitchFamily="34" charset="-79"/>
                <a:ea typeface="+mn-ea"/>
                <a:cs typeface="Gisha" panose="020B0502040204020203" pitchFamily="34" charset="-79"/>
              </a:defRPr>
            </a:lvl1pPr>
          </a:lstStyle>
          <a:p>
            <a:endParaRPr lang="nl-BE" dirty="0"/>
          </a:p>
        </p:txBody>
      </p:sp>
      <p:sp>
        <p:nvSpPr>
          <p:cNvPr id="3" name="Footer Placeholder 2"/>
          <p:cNvSpPr>
            <a:spLocks noGrp="1"/>
          </p:cNvSpPr>
          <p:nvPr>
            <p:ph type="ftr" sz="quarter" idx="11"/>
          </p:nvPr>
        </p:nvSpPr>
        <p:spPr>
          <a:xfrm>
            <a:off x="3124200" y="4767263"/>
            <a:ext cx="2895600" cy="274638"/>
          </a:xfrm>
          <a:prstGeom prst="rect">
            <a:avLst/>
          </a:prstGeo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6553200" y="4767263"/>
            <a:ext cx="2133600" cy="274638"/>
          </a:xfrm>
          <a:prstGeom prst="rect">
            <a:avLst/>
          </a:prstGeom>
        </p:spPr>
        <p:txBody>
          <a:bodyPr/>
          <a:lstStyle/>
          <a:p>
            <a:fld id="{0FBD9D57-C7AE-4E6E-9187-8B1A137319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9034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9"/>
            <a:ext cx="3008313" cy="871537"/>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89"/>
            <a:ext cx="5111750" cy="4389438"/>
          </a:xfrm>
        </p:spPr>
        <p:txBody>
          <a:bodyPr/>
          <a:lstStyle>
            <a:lvl1pPr>
              <a:defRPr sz="3200">
                <a:solidFill>
                  <a:srgbClr val="0B597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3"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4767263"/>
            <a:ext cx="2133600" cy="274638"/>
          </a:xfrm>
          <a:prstGeom prst="rect">
            <a:avLst/>
          </a:prstGeom>
        </p:spPr>
        <p:txBody>
          <a:bodyPr/>
          <a:lstStyle>
            <a:lvl1pPr algn="r">
              <a:defRPr lang="nl-BE" sz="1000" kern="1200" smtClean="0">
                <a:solidFill>
                  <a:schemeClr val="bg1"/>
                </a:solidFill>
                <a:latin typeface="Gisha" panose="020B0502040204020203" pitchFamily="34" charset="-79"/>
                <a:ea typeface="+mn-ea"/>
                <a:cs typeface="Gisha" panose="020B0502040204020203" pitchFamily="34" charset="-79"/>
              </a:defRPr>
            </a:lvl1pPr>
          </a:lstStyle>
          <a:p>
            <a:endParaRPr lang="nl-BE" dirty="0"/>
          </a:p>
        </p:txBody>
      </p:sp>
      <p:sp>
        <p:nvSpPr>
          <p:cNvPr id="6" name="Footer Placeholder 5"/>
          <p:cNvSpPr>
            <a:spLocks noGrp="1"/>
          </p:cNvSpPr>
          <p:nvPr>
            <p:ph type="ftr" sz="quarter" idx="11"/>
          </p:nvPr>
        </p:nvSpPr>
        <p:spPr>
          <a:xfrm>
            <a:off x="3124200" y="4767263"/>
            <a:ext cx="2895600" cy="274638"/>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4767263"/>
            <a:ext cx="2133600" cy="274638"/>
          </a:xfrm>
          <a:prstGeom prst="rect">
            <a:avLst/>
          </a:prstGeom>
        </p:spPr>
        <p:txBody>
          <a:bodyPr/>
          <a:lstStyle/>
          <a:p>
            <a:fld id="{0FBD9D57-C7AE-4E6E-9187-8B1A137319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2161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1"/>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4767263"/>
            <a:ext cx="2133600" cy="274638"/>
          </a:xfrm>
          <a:prstGeom prst="rect">
            <a:avLst/>
          </a:prstGeom>
        </p:spPr>
        <p:txBody>
          <a:bodyPr/>
          <a:lstStyle>
            <a:lvl1pPr algn="r">
              <a:defRPr lang="nl-BE" sz="1000" kern="1200" smtClean="0">
                <a:solidFill>
                  <a:schemeClr val="bg1"/>
                </a:solidFill>
                <a:latin typeface="Gisha" panose="020B0502040204020203" pitchFamily="34" charset="-79"/>
                <a:ea typeface="+mn-ea"/>
                <a:cs typeface="Gisha" panose="020B0502040204020203" pitchFamily="34" charset="-79"/>
              </a:defRPr>
            </a:lvl1pPr>
          </a:lstStyle>
          <a:p>
            <a:endParaRPr lang="nl-BE" dirty="0"/>
          </a:p>
        </p:txBody>
      </p:sp>
      <p:sp>
        <p:nvSpPr>
          <p:cNvPr id="6" name="Footer Placeholder 5"/>
          <p:cNvSpPr>
            <a:spLocks noGrp="1"/>
          </p:cNvSpPr>
          <p:nvPr>
            <p:ph type="ftr" sz="quarter" idx="11"/>
          </p:nvPr>
        </p:nvSpPr>
        <p:spPr>
          <a:xfrm>
            <a:off x="3124200" y="4767263"/>
            <a:ext cx="2895600" cy="274638"/>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4767263"/>
            <a:ext cx="2133600" cy="274638"/>
          </a:xfrm>
          <a:prstGeom prst="rect">
            <a:avLst/>
          </a:prstGeom>
        </p:spPr>
        <p:txBody>
          <a:bodyPr/>
          <a:lstStyle/>
          <a:p>
            <a:fld id="{0FBD9D57-C7AE-4E6E-9187-8B1A137319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7959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773" y="-83796"/>
            <a:ext cx="9144000" cy="65684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0"/>
            <a:endParaRPr lang="en-US" dirty="0"/>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r">
              <a:defRPr sz="1000">
                <a:solidFill>
                  <a:schemeClr val="bg1"/>
                </a:solidFill>
                <a:latin typeface="Gisha" panose="020B0502040204020203" pitchFamily="34" charset="-79"/>
                <a:cs typeface="Gisha" panose="020B0502040204020203" pitchFamily="34" charset="-79"/>
              </a:defRPr>
            </a:lvl1pPr>
          </a:lstStyle>
          <a:p>
            <a:endParaRPr lang="nl-BE" dirty="0"/>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dirty="0"/>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78DDE5BE-2607-49CB-9272-BE7210590037}" type="slidenum">
              <a:rPr lang="nl-BE" smtClean="0"/>
              <a:pPr/>
              <a:t>‹#›</a:t>
            </a:fld>
            <a:endParaRPr lang="nl-BE" dirty="0"/>
          </a:p>
        </p:txBody>
      </p:sp>
      <p:sp>
        <p:nvSpPr>
          <p:cNvPr id="8" name="Rectangle 7"/>
          <p:cNvSpPr/>
          <p:nvPr userDrawn="1"/>
        </p:nvSpPr>
        <p:spPr>
          <a:xfrm>
            <a:off x="8237" y="4788069"/>
            <a:ext cx="1335172" cy="369332"/>
          </a:xfrm>
          <a:prstGeom prst="rect">
            <a:avLst/>
          </a:prstGeom>
        </p:spPr>
        <p:txBody>
          <a:bodyPr wrap="square">
            <a:spAutoFit/>
          </a:bodyPr>
          <a:lstStyle/>
          <a:p>
            <a:r>
              <a:rPr lang="nl-BE" b="1" dirty="0" smtClean="0">
                <a:solidFill>
                  <a:schemeClr val="bg1"/>
                </a:solidFill>
                <a:effectLst>
                  <a:outerShdw blurRad="50800" dist="38100" algn="l" rotWithShape="0">
                    <a:schemeClr val="tx1">
                      <a:alpha val="40000"/>
                    </a:schemeClr>
                  </a:outerShdw>
                </a:effectLst>
                <a:latin typeface="Gisha" panose="020B0502040204020203" pitchFamily="34" charset="-79"/>
                <a:cs typeface="Gisha" panose="020B0502040204020203" pitchFamily="34" charset="-79"/>
              </a:rPr>
              <a:t>evapco.eu</a:t>
            </a:r>
            <a:endParaRPr lang="nl-BE" b="1" dirty="0">
              <a:solidFill>
                <a:schemeClr val="bg1"/>
              </a:solidFill>
              <a:effectLst>
                <a:outerShdw blurRad="50800" dist="38100" algn="l" rotWithShape="0">
                  <a:schemeClr val="tx1">
                    <a:alpha val="40000"/>
                  </a:schemeClr>
                </a:outerShdw>
              </a:effectLst>
              <a:latin typeface="Gisha" panose="020B0502040204020203" pitchFamily="34" charset="-79"/>
              <a:cs typeface="Gisha" panose="020B0502040204020203" pitchFamily="34" charset="-79"/>
            </a:endParaRPr>
          </a:p>
        </p:txBody>
      </p:sp>
      <p:pic>
        <p:nvPicPr>
          <p:cNvPr id="9" name="Picture 8"/>
          <p:cNvPicPr>
            <a:picLocks noChangeAspect="1"/>
          </p:cNvPicPr>
          <p:nvPr userDrawn="1"/>
        </p:nvPicPr>
        <p:blipFill>
          <a:blip r:embed="rId20"/>
          <a:stretch>
            <a:fillRect/>
          </a:stretch>
        </p:blipFill>
        <p:spPr>
          <a:xfrm>
            <a:off x="7696200" y="4705350"/>
            <a:ext cx="1295399" cy="387292"/>
          </a:xfrm>
          <a:prstGeom prst="rect">
            <a:avLst/>
          </a:prstGeom>
        </p:spPr>
      </p:pic>
    </p:spTree>
    <p:extLst>
      <p:ext uri="{BB962C8B-B14F-4D97-AF65-F5344CB8AC3E}">
        <p14:creationId xmlns:p14="http://schemas.microsoft.com/office/powerpoint/2010/main" val="13191745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iming>
    <p:tnLst>
      <p:par>
        <p:cTn id="1" dur="indefinite" restart="never" nodeType="tmRoot"/>
      </p:par>
    </p:tnLst>
  </p:timing>
  <p:hf sldNum="0" hdr="0" ftr="0" dt="0"/>
  <p:txStyles>
    <p:titleStyle>
      <a:lvl1pPr algn="ctr"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spcBef>
          <a:spcPct val="20000"/>
        </a:spcBef>
        <a:buFont typeface="Arial" pitchFamily="34" charset="0"/>
        <a:buChar char="•"/>
        <a:defRPr sz="2000" b="1" kern="1200">
          <a:solidFill>
            <a:schemeClr val="tx1"/>
          </a:solidFill>
          <a:effectLst/>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FontTx/>
        <a:buChar char="-"/>
        <a:defRPr sz="18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FontTx/>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1.emf"/></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6.xml"/><Relationship Id="rId1" Type="http://schemas.openxmlformats.org/officeDocument/2006/relationships/vmlDrawing" Target="../drawings/vmlDrawing1.vml"/><Relationship Id="rId5" Type="http://schemas.openxmlformats.org/officeDocument/2006/relationships/image" Target="../media/image23.png"/><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6.jpeg"/><Relationship Id="rId2" Type="http://schemas.openxmlformats.org/officeDocument/2006/relationships/tags" Target="../tags/tag1.xml"/><Relationship Id="rId1" Type="http://schemas.openxmlformats.org/officeDocument/2006/relationships/vmlDrawing" Target="../drawings/vmlDrawing2.vml"/><Relationship Id="rId6" Type="http://schemas.openxmlformats.org/officeDocument/2006/relationships/image" Target="../media/image25.png"/><Relationship Id="rId5" Type="http://schemas.openxmlformats.org/officeDocument/2006/relationships/oleObject" Target="../embeddings/oleObject2.bin"/><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26.jpe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27.png"/><Relationship Id="rId4" Type="http://schemas.openxmlformats.org/officeDocument/2006/relationships/oleObject" Target="../embeddings/oleObject3.bin"/></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oleObject" Target="../embeddings/oleObject5.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2.xml"/><Relationship Id="rId1" Type="http://schemas.openxmlformats.org/officeDocument/2006/relationships/vmlDrawing" Target="../drawings/vmlDrawing5.vml"/><Relationship Id="rId5" Type="http://schemas.openxmlformats.org/officeDocument/2006/relationships/image" Target="../media/image34.png"/><Relationship Id="rId4" Type="http://schemas.openxmlformats.org/officeDocument/2006/relationships/oleObject" Target="../embeddings/oleObject6.bin"/></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37.png"/><Relationship Id="rId4" Type="http://schemas.openxmlformats.org/officeDocument/2006/relationships/oleObject" Target="../embeddings/oleObject7.bin"/></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vapco_cover_H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Tree>
    <p:extLst>
      <p:ext uri="{BB962C8B-B14F-4D97-AF65-F5344CB8AC3E}">
        <p14:creationId xmlns:p14="http://schemas.microsoft.com/office/powerpoint/2010/main" val="767074100"/>
      </p:ext>
    </p:extLst>
  </p:cSld>
  <p:clrMapOvr>
    <a:masterClrMapping/>
  </p:clrMapOvr>
  <mc:AlternateContent xmlns:mc="http://schemas.openxmlformats.org/markup-compatibility/2006" xmlns:p14="http://schemas.microsoft.com/office/powerpoint/2010/main">
    <mc:Choice Requires="p14">
      <p:transition spd="slow" p14:dur="2000" advTm="10721"/>
    </mc:Choice>
    <mc:Fallback xmlns="">
      <p:transition spd="slow" advTm="1072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20" name="Rectangle 4"/>
          <p:cNvSpPr>
            <a:spLocks noGrp="1" noChangeArrowheads="1"/>
          </p:cNvSpPr>
          <p:nvPr>
            <p:ph type="title"/>
          </p:nvPr>
        </p:nvSpPr>
        <p:spPr>
          <a:xfrm>
            <a:off x="1665685" y="-41672"/>
            <a:ext cx="5819775" cy="857250"/>
          </a:xfrm>
          <a:effectLst/>
        </p:spPr>
        <p:txBody>
          <a:bodyPr/>
          <a:lstStyle/>
          <a:p>
            <a:pPr algn="ctr">
              <a:defRPr/>
            </a:pPr>
            <a:r>
              <a:rPr lang="en-US"/>
              <a:t>Example Applications: </a:t>
            </a:r>
            <a:br>
              <a:rPr lang="en-US"/>
            </a:br>
            <a:r>
              <a:rPr lang="en-US"/>
              <a:t>Computer Room AC</a:t>
            </a:r>
          </a:p>
        </p:txBody>
      </p:sp>
      <p:pic>
        <p:nvPicPr>
          <p:cNvPr id="2" name="Picture 1"/>
          <p:cNvPicPr>
            <a:picLocks noChangeAspect="1"/>
          </p:cNvPicPr>
          <p:nvPr/>
        </p:nvPicPr>
        <p:blipFill>
          <a:blip r:embed="rId3"/>
          <a:stretch>
            <a:fillRect/>
          </a:stretch>
        </p:blipFill>
        <p:spPr>
          <a:xfrm>
            <a:off x="1103420" y="1047750"/>
            <a:ext cx="6944303" cy="3500438"/>
          </a:xfrm>
          <a:prstGeom prst="rect">
            <a:avLst/>
          </a:prstGeom>
        </p:spPr>
      </p:pic>
    </p:spTree>
    <p:extLst>
      <p:ext uri="{BB962C8B-B14F-4D97-AF65-F5344CB8AC3E}">
        <p14:creationId xmlns:p14="http://schemas.microsoft.com/office/powerpoint/2010/main" val="3141041448"/>
      </p:ext>
    </p:extLst>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2"/>
          <p:cNvSpPr>
            <a:spLocks noGrp="1" noChangeArrowheads="1"/>
          </p:cNvSpPr>
          <p:nvPr>
            <p:ph type="title"/>
          </p:nvPr>
        </p:nvSpPr>
        <p:spPr>
          <a:xfrm>
            <a:off x="838200" y="-11029"/>
            <a:ext cx="7759700" cy="857250"/>
          </a:xfrm>
        </p:spPr>
        <p:txBody>
          <a:bodyPr/>
          <a:lstStyle/>
          <a:p>
            <a:pPr>
              <a:defRPr/>
            </a:pPr>
            <a:r>
              <a:rPr lang="en-US" dirty="0" smtClean="0"/>
              <a:t>Closed Circuit Coolers</a:t>
            </a:r>
          </a:p>
        </p:txBody>
      </p:sp>
      <p:sp>
        <p:nvSpPr>
          <p:cNvPr id="23555" name="Rectangle 3"/>
          <p:cNvSpPr>
            <a:spLocks noGrp="1" noChangeArrowheads="1"/>
          </p:cNvSpPr>
          <p:nvPr>
            <p:ph type="body" sz="half" idx="2"/>
          </p:nvPr>
        </p:nvSpPr>
        <p:spPr>
          <a:xfrm>
            <a:off x="1447800" y="1924537"/>
            <a:ext cx="5968604" cy="1257300"/>
          </a:xfrm>
        </p:spPr>
        <p:txBody>
          <a:bodyPr>
            <a:normAutofit/>
          </a:bodyPr>
          <a:lstStyle/>
          <a:p>
            <a:pPr>
              <a:buFontTx/>
              <a:buChar char="•"/>
              <a:defRPr/>
            </a:pPr>
            <a:r>
              <a:rPr lang="en-US" sz="1800" dirty="0"/>
              <a:t>Induced Draft </a:t>
            </a:r>
            <a:r>
              <a:rPr lang="en-US" sz="1800" dirty="0" err="1"/>
              <a:t>Counterflow</a:t>
            </a:r>
            <a:r>
              <a:rPr lang="en-US" sz="1800" dirty="0"/>
              <a:t> - </a:t>
            </a:r>
            <a:r>
              <a:rPr lang="en-US" sz="1800" dirty="0" smtClean="0"/>
              <a:t>ATW </a:t>
            </a:r>
            <a:r>
              <a:rPr lang="en-US" sz="1800" dirty="0"/>
              <a:t>and </a:t>
            </a:r>
            <a:r>
              <a:rPr lang="en-US" sz="1800" dirty="0" smtClean="0"/>
              <a:t>ESWA/B</a:t>
            </a:r>
            <a:endParaRPr lang="en-US" sz="1800" dirty="0"/>
          </a:p>
          <a:p>
            <a:pPr>
              <a:defRPr/>
            </a:pPr>
            <a:r>
              <a:rPr lang="en-US" sz="1800" b="0" dirty="0"/>
              <a:t>Forced Draft </a:t>
            </a:r>
            <a:r>
              <a:rPr lang="en-US" sz="1800" b="0" dirty="0" err="1"/>
              <a:t>Counterflow</a:t>
            </a:r>
            <a:r>
              <a:rPr lang="en-US" sz="1800" b="0" dirty="0"/>
              <a:t> - </a:t>
            </a:r>
            <a:r>
              <a:rPr lang="en-US" sz="1800" b="0" dirty="0" smtClean="0"/>
              <a:t>LSWA </a:t>
            </a:r>
            <a:r>
              <a:rPr lang="en-US" sz="1800" b="0" dirty="0"/>
              <a:t>and </a:t>
            </a:r>
            <a:r>
              <a:rPr lang="en-US" sz="1800" b="0" dirty="0" smtClean="0"/>
              <a:t>LRW</a:t>
            </a:r>
            <a:endParaRPr lang="en-US" sz="1800" b="0" dirty="0"/>
          </a:p>
        </p:txBody>
      </p:sp>
      <p:sp>
        <p:nvSpPr>
          <p:cNvPr id="708612" name="Text Box 4"/>
          <p:cNvSpPr txBox="1">
            <a:spLocks noChangeArrowheads="1"/>
          </p:cNvSpPr>
          <p:nvPr/>
        </p:nvSpPr>
        <p:spPr bwMode="auto">
          <a:xfrm>
            <a:off x="1304925" y="1268817"/>
            <a:ext cx="6826250" cy="861774"/>
          </a:xfrm>
          <a:prstGeom prst="rect">
            <a:avLst/>
          </a:prstGeom>
          <a:noFill/>
          <a:ln w="38100">
            <a:noFill/>
            <a:miter lim="800000"/>
            <a:headEnd/>
            <a:tailEnd/>
          </a:ln>
          <a:effectLst/>
        </p:spPr>
        <p:txBody>
          <a:bodyPr wrap="square">
            <a:spAutoFit/>
          </a:bodyPr>
          <a:lstStyle/>
          <a:p>
            <a:pPr>
              <a:spcBef>
                <a:spcPct val="20000"/>
              </a:spcBef>
              <a:buClr>
                <a:srgbClr val="FBE53B"/>
              </a:buClr>
              <a:buSzPct val="90000"/>
              <a:buFont typeface="Symbol" pitchFamily="18" charset="2"/>
              <a:buNone/>
              <a:defRPr/>
            </a:pPr>
            <a:r>
              <a:rPr lang="en-US" sz="2000" b="1" dirty="0" smtClean="0">
                <a:solidFill>
                  <a:srgbClr val="0B5971"/>
                </a:solidFill>
                <a:latin typeface="Arial" panose="020B0604020202020204" pitchFamily="34" charset="0"/>
                <a:cs typeface="Arial" panose="020B0604020202020204" pitchFamily="34" charset="0"/>
              </a:rPr>
              <a:t>Types of factory assembled closed circuit coolers:</a:t>
            </a:r>
          </a:p>
          <a:p>
            <a:pPr>
              <a:spcBef>
                <a:spcPct val="50000"/>
              </a:spcBef>
              <a:defRPr/>
            </a:pPr>
            <a:endParaRPr lang="en-US" sz="2000" b="1" dirty="0">
              <a:solidFill>
                <a:srgbClr val="0B59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333822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1524000" y="1657350"/>
            <a:ext cx="6229350" cy="1818959"/>
          </a:xfrm>
          <a:prstGeom prst="rect">
            <a:avLst/>
          </a:prstGeom>
          <a:noFill/>
          <a:ln w="38100">
            <a:noFill/>
            <a:miter lim="800000"/>
            <a:headEnd/>
            <a:tailEnd/>
          </a:ln>
          <a:effectLst/>
        </p:spPr>
        <p:txBody>
          <a:bodyPr wrap="square">
            <a:spAutoFit/>
          </a:bodyPr>
          <a:lstStyle/>
          <a:p>
            <a:pPr algn="ctr">
              <a:spcBef>
                <a:spcPct val="20000"/>
              </a:spcBef>
              <a:buClr>
                <a:srgbClr val="FBE53B"/>
              </a:buClr>
              <a:buSzPct val="90000"/>
              <a:buFont typeface="Symbol" pitchFamily="18" charset="2"/>
              <a:buNone/>
              <a:defRPr/>
            </a:pPr>
            <a:r>
              <a:rPr lang="en-US" sz="3300" b="1" dirty="0" smtClean="0">
                <a:effectLst>
                  <a:outerShdw blurRad="38100" dist="38100" dir="2700000" algn="tl">
                    <a:srgbClr val="000000"/>
                  </a:outerShdw>
                </a:effectLst>
                <a:latin typeface="Arial" panose="020B0604020202020204" pitchFamily="34" charset="0"/>
                <a:cs typeface="Arial" panose="020B0604020202020204" pitchFamily="34" charset="0"/>
              </a:rPr>
              <a:t>ATW</a:t>
            </a:r>
          </a:p>
          <a:p>
            <a:pPr algn="ctr">
              <a:spcBef>
                <a:spcPct val="20000"/>
              </a:spcBef>
              <a:buClr>
                <a:srgbClr val="FBE53B"/>
              </a:buClr>
              <a:buSzPct val="90000"/>
              <a:buFont typeface="Symbol" pitchFamily="18" charset="2"/>
              <a:buNone/>
              <a:defRPr/>
            </a:pPr>
            <a:r>
              <a:rPr lang="en-US" sz="3300" b="1" dirty="0" smtClean="0">
                <a:effectLst>
                  <a:outerShdw blurRad="38100" dist="38100" dir="2700000" algn="tl">
                    <a:srgbClr val="000000"/>
                  </a:outerShdw>
                </a:effectLst>
                <a:latin typeface="Arial" panose="020B0604020202020204" pitchFamily="34" charset="0"/>
                <a:cs typeface="Arial" panose="020B0604020202020204" pitchFamily="34" charset="0"/>
              </a:rPr>
              <a:t>Induced </a:t>
            </a:r>
            <a:r>
              <a:rPr lang="en-US" sz="3300" b="1" dirty="0">
                <a:effectLst>
                  <a:outerShdw blurRad="38100" dist="38100" dir="2700000" algn="tl">
                    <a:srgbClr val="000000"/>
                  </a:outerShdw>
                </a:effectLst>
                <a:latin typeface="Arial" panose="020B0604020202020204" pitchFamily="34" charset="0"/>
                <a:cs typeface="Arial" panose="020B0604020202020204" pitchFamily="34" charset="0"/>
              </a:rPr>
              <a:t>Draft</a:t>
            </a:r>
          </a:p>
          <a:p>
            <a:pPr algn="ctr">
              <a:spcBef>
                <a:spcPct val="20000"/>
              </a:spcBef>
              <a:buClr>
                <a:srgbClr val="FBE53B"/>
              </a:buClr>
              <a:buSzPct val="90000"/>
              <a:buFont typeface="Symbol" pitchFamily="18" charset="2"/>
              <a:buNone/>
              <a:defRPr/>
            </a:pPr>
            <a:r>
              <a:rPr lang="en-US" sz="3300" b="1" dirty="0" smtClean="0">
                <a:effectLst>
                  <a:outerShdw blurRad="38100" dist="38100" dir="2700000" algn="tl">
                    <a:srgbClr val="000000"/>
                  </a:outerShdw>
                </a:effectLst>
                <a:latin typeface="Arial" panose="020B0604020202020204" pitchFamily="34" charset="0"/>
                <a:cs typeface="Arial" panose="020B0604020202020204" pitchFamily="34" charset="0"/>
              </a:rPr>
              <a:t>Closed Circuit Coolers</a:t>
            </a:r>
            <a:endParaRPr lang="en-US" sz="33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0413307"/>
      </p:ext>
    </p:extLst>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3455194" y="1872853"/>
            <a:ext cx="3573066" cy="975122"/>
          </a:xfrm>
        </p:spPr>
        <p:txBody>
          <a:bodyPr vert="horz" lIns="67866" tIns="33338" rIns="67866" bIns="33338" rtlCol="0">
            <a:normAutofit/>
          </a:bodyPr>
          <a:lstStyle/>
          <a:p>
            <a:pPr>
              <a:buFont typeface="Symbol" panose="05050102010706020507" pitchFamily="18" charset="2"/>
              <a:buNone/>
              <a:defRPr/>
            </a:pPr>
            <a:endParaRPr lang="en-US" sz="100" dirty="0"/>
          </a:p>
          <a:p>
            <a:pPr>
              <a:defRPr/>
            </a:pPr>
            <a:endParaRPr lang="en-US" sz="2100" dirty="0"/>
          </a:p>
        </p:txBody>
      </p:sp>
      <p:pic>
        <p:nvPicPr>
          <p:cNvPr id="25603" name="Picture 8" descr="11F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819" y="1632359"/>
            <a:ext cx="28003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857" name="Rectangle 9"/>
          <p:cNvSpPr>
            <a:spLocks noGrp="1" noChangeArrowheads="1"/>
          </p:cNvSpPr>
          <p:nvPr>
            <p:ph type="title"/>
          </p:nvPr>
        </p:nvSpPr>
        <p:spPr>
          <a:xfrm>
            <a:off x="16042" y="1003"/>
            <a:ext cx="9144000" cy="656843"/>
          </a:xfrm>
        </p:spPr>
        <p:txBody>
          <a:bodyPr/>
          <a:lstStyle/>
          <a:p>
            <a:pPr algn="ctr"/>
            <a:r>
              <a:rPr lang="en-US" altLang="nl-BE" dirty="0" smtClean="0"/>
              <a:t>ATW Closed Circuit Coolers</a:t>
            </a:r>
          </a:p>
        </p:txBody>
      </p:sp>
      <p:sp>
        <p:nvSpPr>
          <p:cNvPr id="25605" name="Rectangle 10"/>
          <p:cNvSpPr>
            <a:spLocks noChangeArrowheads="1"/>
          </p:cNvSpPr>
          <p:nvPr/>
        </p:nvSpPr>
        <p:spPr bwMode="auto">
          <a:xfrm>
            <a:off x="1485900" y="2051201"/>
            <a:ext cx="2971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spcBef>
                <a:spcPct val="20000"/>
              </a:spcBef>
              <a:buSzPct val="100000"/>
              <a:buFont typeface="Arial" panose="020B0604020202020204" pitchFamily="34" charset="0"/>
              <a:buChar char="•"/>
            </a:pPr>
            <a:r>
              <a:rPr lang="en-US" altLang="nl-BE" sz="1800" dirty="0"/>
              <a:t>Power-Band Drive</a:t>
            </a:r>
          </a:p>
          <a:p>
            <a:pPr>
              <a:spcBef>
                <a:spcPct val="20000"/>
              </a:spcBef>
              <a:buSzPct val="100000"/>
              <a:buFont typeface="Arial" panose="020B0604020202020204" pitchFamily="34" charset="0"/>
              <a:buChar char="•"/>
            </a:pPr>
            <a:r>
              <a:rPr lang="en-US" altLang="nl-BE" sz="1800" dirty="0" smtClean="0"/>
              <a:t>Axial Fan</a:t>
            </a:r>
            <a:endParaRPr lang="en-US" altLang="nl-BE" sz="1800" dirty="0"/>
          </a:p>
          <a:p>
            <a:pPr>
              <a:spcBef>
                <a:spcPct val="20000"/>
              </a:spcBef>
              <a:buSzPct val="100000"/>
              <a:buFont typeface="Arial" panose="020B0604020202020204" pitchFamily="34" charset="0"/>
              <a:buChar char="•"/>
            </a:pPr>
            <a:endParaRPr lang="en-US" altLang="nl-BE" sz="1800" dirty="0"/>
          </a:p>
        </p:txBody>
      </p:sp>
      <p:sp>
        <p:nvSpPr>
          <p:cNvPr id="25606" name="Text Box 11"/>
          <p:cNvSpPr txBox="1">
            <a:spLocks noChangeArrowheads="1"/>
          </p:cNvSpPr>
          <p:nvPr/>
        </p:nvSpPr>
        <p:spPr bwMode="auto">
          <a:xfrm>
            <a:off x="1485900" y="1428750"/>
            <a:ext cx="26860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spcBef>
                <a:spcPct val="50000"/>
              </a:spcBef>
            </a:pPr>
            <a:endParaRPr lang="nl-NL" altLang="nl-BE" sz="1500"/>
          </a:p>
        </p:txBody>
      </p:sp>
      <p:sp>
        <p:nvSpPr>
          <p:cNvPr id="462861" name="Text Box 13"/>
          <p:cNvSpPr txBox="1">
            <a:spLocks noChangeArrowheads="1"/>
          </p:cNvSpPr>
          <p:nvPr/>
        </p:nvSpPr>
        <p:spPr bwMode="auto">
          <a:xfrm>
            <a:off x="3595923" y="1086966"/>
            <a:ext cx="2286000" cy="415498"/>
          </a:xfrm>
          <a:prstGeom prst="rect">
            <a:avLst/>
          </a:prstGeom>
          <a:noFill/>
          <a:ln w="38100">
            <a:noFill/>
            <a:miter lim="800000"/>
            <a:headEnd/>
            <a:tailEnd/>
          </a:ln>
          <a:effectLst/>
        </p:spPr>
        <p:txBody>
          <a:bodyPr>
            <a:spAutoFit/>
          </a:bodyPr>
          <a:lstStyle/>
          <a:p>
            <a:pPr>
              <a:spcBef>
                <a:spcPct val="50000"/>
              </a:spcBef>
              <a:defRPr/>
            </a:pPr>
            <a:r>
              <a:rPr lang="en-US" sz="2000" b="1" dirty="0" smtClean="0">
                <a:solidFill>
                  <a:srgbClr val="0B5971"/>
                </a:solidFill>
                <a:latin typeface="Arial" panose="020B0604020202020204" pitchFamily="34" charset="0"/>
                <a:cs typeface="Arial" panose="020B0604020202020204" pitchFamily="34" charset="0"/>
              </a:rPr>
              <a:t>ATW Models</a:t>
            </a:r>
            <a:endParaRPr lang="en-US" sz="2000" b="1" dirty="0">
              <a:solidFill>
                <a:srgbClr val="0B59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4245350"/>
      </p:ext>
    </p:extLst>
  </p:cSld>
  <p:clrMapOvr>
    <a:masterClrMapping/>
  </p:clrMapOvr>
  <p:transition spd="med">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a:xfrm>
            <a:off x="1371600" y="0"/>
            <a:ext cx="6340078" cy="869156"/>
          </a:xfrm>
          <a:effectLst/>
        </p:spPr>
        <p:txBody>
          <a:bodyPr/>
          <a:lstStyle/>
          <a:p>
            <a:pPr algn="ctr"/>
            <a:r>
              <a:rPr lang="en-US" altLang="nl-BE" dirty="0" smtClean="0"/>
              <a:t>    ATW-Advanced Materials Of Construction</a:t>
            </a:r>
            <a:endParaRPr lang="en-US" altLang="nl-BE" dirty="0"/>
          </a:p>
        </p:txBody>
      </p:sp>
      <p:sp>
        <p:nvSpPr>
          <p:cNvPr id="26627" name="Rectangle 3"/>
          <p:cNvSpPr>
            <a:spLocks noGrp="1" noChangeArrowheads="1"/>
          </p:cNvSpPr>
          <p:nvPr>
            <p:ph type="body" idx="1"/>
          </p:nvPr>
        </p:nvSpPr>
        <p:spPr>
          <a:xfrm>
            <a:off x="4370785" y="1683544"/>
            <a:ext cx="3554015" cy="2502694"/>
          </a:xfrm>
        </p:spPr>
        <p:txBody>
          <a:bodyPr vert="horz" lIns="67866" tIns="33338" rIns="67866" bIns="33338" rtlCol="0">
            <a:normAutofit/>
          </a:bodyPr>
          <a:lstStyle/>
          <a:p>
            <a:pPr>
              <a:spcAft>
                <a:spcPct val="20000"/>
              </a:spcAft>
            </a:pPr>
            <a:r>
              <a:rPr lang="en-US" altLang="nl-BE" sz="1800" b="0" dirty="0" smtClean="0"/>
              <a:t>Z-725  </a:t>
            </a:r>
            <a:r>
              <a:rPr lang="en-US" altLang="nl-BE" sz="1800" b="0" dirty="0"/>
              <a:t>Hot-Dip</a:t>
            </a:r>
            <a:br>
              <a:rPr lang="en-US" altLang="nl-BE" sz="1800" b="0" dirty="0"/>
            </a:br>
            <a:r>
              <a:rPr lang="en-US" altLang="nl-BE" sz="1800" b="0" dirty="0"/>
              <a:t>Galvanized Steel</a:t>
            </a:r>
          </a:p>
          <a:p>
            <a:pPr>
              <a:spcAft>
                <a:spcPct val="20000"/>
              </a:spcAft>
            </a:pPr>
            <a:r>
              <a:rPr lang="en-US" altLang="nl-BE" sz="1800" b="0" dirty="0"/>
              <a:t>PVC Spray Distribution</a:t>
            </a:r>
            <a:br>
              <a:rPr lang="en-US" altLang="nl-BE" sz="1800" b="0" dirty="0"/>
            </a:br>
            <a:r>
              <a:rPr lang="en-US" altLang="nl-BE" sz="1800" b="0" dirty="0"/>
              <a:t>System</a:t>
            </a:r>
          </a:p>
          <a:p>
            <a:pPr>
              <a:spcAft>
                <a:spcPct val="20000"/>
              </a:spcAft>
            </a:pPr>
            <a:r>
              <a:rPr lang="en-US" altLang="nl-BE" sz="1800" b="0" dirty="0"/>
              <a:t>PVC Inlet Louvers</a:t>
            </a:r>
          </a:p>
          <a:p>
            <a:pPr>
              <a:spcAft>
                <a:spcPct val="20000"/>
              </a:spcAft>
            </a:pPr>
            <a:r>
              <a:rPr lang="en-US" altLang="nl-BE" sz="1800" b="0" dirty="0"/>
              <a:t>PVC Drift Eliminators</a:t>
            </a:r>
          </a:p>
          <a:p>
            <a:pPr>
              <a:spcAft>
                <a:spcPct val="20000"/>
              </a:spcAft>
            </a:pPr>
            <a:r>
              <a:rPr lang="en-US" altLang="nl-BE" sz="1800" b="0" dirty="0"/>
              <a:t>Stainless Steel Strainers</a:t>
            </a:r>
          </a:p>
        </p:txBody>
      </p:sp>
      <p:sp>
        <p:nvSpPr>
          <p:cNvPr id="467973" name="Rectangle 5"/>
          <p:cNvSpPr>
            <a:spLocks noChangeArrowheads="1"/>
          </p:cNvSpPr>
          <p:nvPr/>
        </p:nvSpPr>
        <p:spPr bwMode="auto">
          <a:xfrm>
            <a:off x="3352800" y="1097756"/>
            <a:ext cx="2438400" cy="357188"/>
          </a:xfrm>
          <a:prstGeom prst="rect">
            <a:avLst/>
          </a:prstGeom>
          <a:noFill/>
          <a:ln w="9525">
            <a:noFill/>
            <a:miter lim="800000"/>
            <a:headEnd/>
            <a:tailEnd/>
          </a:ln>
          <a:effectLst/>
        </p:spPr>
        <p:txBody>
          <a:bodyPr lIns="67866" tIns="33338" rIns="67866" bIns="33338" anchor="ctr"/>
          <a:lstStyle/>
          <a:p>
            <a:pPr>
              <a:defRPr/>
            </a:pPr>
            <a:r>
              <a:rPr lang="en-US" sz="2000" b="1" dirty="0">
                <a:solidFill>
                  <a:srgbClr val="0B5971"/>
                </a:solidFill>
                <a:latin typeface="Arial" panose="020B0604020202020204" pitchFamily="34" charset="0"/>
                <a:cs typeface="Arial" panose="020B0604020202020204" pitchFamily="34" charset="0"/>
              </a:rPr>
              <a:t>Standard </a:t>
            </a:r>
            <a:r>
              <a:rPr lang="en-US" sz="2000" b="1" dirty="0" smtClean="0">
                <a:solidFill>
                  <a:srgbClr val="0B5971"/>
                </a:solidFill>
                <a:latin typeface="Arial" panose="020B0604020202020204" pitchFamily="34" charset="0"/>
                <a:cs typeface="Arial" panose="020B0604020202020204" pitchFamily="34" charset="0"/>
              </a:rPr>
              <a:t>Materials</a:t>
            </a:r>
            <a:endParaRPr lang="en-US" sz="2000" b="1" dirty="0">
              <a:solidFill>
                <a:srgbClr val="0B5971"/>
              </a:solidFill>
              <a:latin typeface="Arial" panose="020B0604020202020204" pitchFamily="34" charset="0"/>
              <a:cs typeface="Arial" panose="020B0604020202020204" pitchFamily="34" charset="0"/>
            </a:endParaRPr>
          </a:p>
        </p:txBody>
      </p:sp>
      <p:pic>
        <p:nvPicPr>
          <p:cNvPr id="26629" name="Picture 7" descr="11F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1543050"/>
            <a:ext cx="2444354"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3573923"/>
      </p:ext>
    </p:extLst>
  </p:cSld>
  <p:clrMapOvr>
    <a:masterClrMapping/>
  </p:clrMapOvr>
  <p:transition spd="med">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8995" name="Rectangle 3"/>
          <p:cNvSpPr>
            <a:spLocks noGrp="1" noChangeArrowheads="1"/>
          </p:cNvSpPr>
          <p:nvPr>
            <p:ph type="body" idx="1"/>
          </p:nvPr>
        </p:nvSpPr>
        <p:spPr>
          <a:xfrm>
            <a:off x="4343400" y="2062413"/>
            <a:ext cx="4210050" cy="1978819"/>
          </a:xfrm>
        </p:spPr>
        <p:txBody>
          <a:bodyPr vert="horz" lIns="67866" tIns="33338" rIns="67866" bIns="33338" rtlCol="0">
            <a:normAutofit/>
          </a:bodyPr>
          <a:lstStyle/>
          <a:p>
            <a:pPr>
              <a:spcAft>
                <a:spcPct val="20000"/>
              </a:spcAft>
              <a:defRPr/>
            </a:pPr>
            <a:r>
              <a:rPr lang="en-US" sz="1800" b="0" dirty="0"/>
              <a:t>Type 304 or 316, Stainless Steel Cold Water Basins</a:t>
            </a:r>
            <a:br>
              <a:rPr lang="en-US" sz="1800" b="0" dirty="0"/>
            </a:br>
            <a:r>
              <a:rPr lang="en-US" sz="1800" b="0" dirty="0"/>
              <a:t>Available on All</a:t>
            </a:r>
            <a:br>
              <a:rPr lang="en-US" sz="1800" b="0" dirty="0"/>
            </a:br>
            <a:r>
              <a:rPr lang="en-US" sz="1800" b="0" dirty="0"/>
              <a:t>Induced Draft </a:t>
            </a:r>
            <a:r>
              <a:rPr lang="en-US" sz="1800" b="0" dirty="0" smtClean="0"/>
              <a:t>Products</a:t>
            </a:r>
            <a:endParaRPr lang="en-US" sz="1800" b="0" dirty="0"/>
          </a:p>
        </p:txBody>
      </p:sp>
      <p:sp>
        <p:nvSpPr>
          <p:cNvPr id="468996" name="Rectangle 4"/>
          <p:cNvSpPr>
            <a:spLocks noChangeArrowheads="1"/>
          </p:cNvSpPr>
          <p:nvPr/>
        </p:nvSpPr>
        <p:spPr bwMode="auto">
          <a:xfrm>
            <a:off x="3856435" y="1037997"/>
            <a:ext cx="1295400" cy="357188"/>
          </a:xfrm>
          <a:prstGeom prst="rect">
            <a:avLst/>
          </a:prstGeom>
          <a:noFill/>
          <a:ln w="9525">
            <a:noFill/>
            <a:miter lim="800000"/>
            <a:headEnd/>
            <a:tailEnd/>
          </a:ln>
          <a:effectLst/>
        </p:spPr>
        <p:txBody>
          <a:bodyPr lIns="67866" tIns="33338" rIns="67866" bIns="33338" anchor="ctr"/>
          <a:lstStyle/>
          <a:p>
            <a:pPr>
              <a:defRPr/>
            </a:pPr>
            <a:r>
              <a:rPr lang="en-US" sz="2000" b="1" dirty="0" smtClean="0">
                <a:solidFill>
                  <a:srgbClr val="0B5971"/>
                </a:solidFill>
                <a:latin typeface="Arial" panose="020B0604020202020204" pitchFamily="34" charset="0"/>
                <a:cs typeface="Arial" panose="020B0604020202020204" pitchFamily="34" charset="0"/>
              </a:rPr>
              <a:t>Optional</a:t>
            </a:r>
            <a:endParaRPr lang="en-US" sz="2000" b="1" dirty="0">
              <a:solidFill>
                <a:srgbClr val="0B5971"/>
              </a:solidFill>
              <a:latin typeface="Arial" panose="020B0604020202020204" pitchFamily="34" charset="0"/>
              <a:cs typeface="Arial" panose="020B0604020202020204" pitchFamily="34" charset="0"/>
            </a:endParaRPr>
          </a:p>
        </p:txBody>
      </p:sp>
      <p:pic>
        <p:nvPicPr>
          <p:cNvPr id="27652" name="Picture 6" descr="11F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1543050"/>
            <a:ext cx="2444354"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9000" name="Rectangle 8"/>
          <p:cNvSpPr>
            <a:spLocks noGrp="1" noChangeArrowheads="1"/>
          </p:cNvSpPr>
          <p:nvPr>
            <p:ph type="title"/>
          </p:nvPr>
        </p:nvSpPr>
        <p:spPr>
          <a:xfrm>
            <a:off x="1560910" y="20976"/>
            <a:ext cx="5886450" cy="869156"/>
          </a:xfrm>
          <a:effectLst/>
        </p:spPr>
        <p:txBody>
          <a:bodyPr/>
          <a:lstStyle/>
          <a:p>
            <a:pPr algn="ctr"/>
            <a:r>
              <a:rPr lang="en-US" altLang="nl-BE" dirty="0" smtClean="0"/>
              <a:t>ATW-Advanced Materials Of Construction</a:t>
            </a:r>
            <a:endParaRPr lang="en-US" altLang="nl-BE" dirty="0"/>
          </a:p>
        </p:txBody>
      </p:sp>
      <p:grpSp>
        <p:nvGrpSpPr>
          <p:cNvPr id="27654" name="Group 43"/>
          <p:cNvGrpSpPr>
            <a:grpSpLocks/>
          </p:cNvGrpSpPr>
          <p:nvPr/>
        </p:nvGrpSpPr>
        <p:grpSpPr bwMode="auto">
          <a:xfrm>
            <a:off x="1191816" y="3143250"/>
            <a:ext cx="622697" cy="1107557"/>
            <a:chOff x="54" y="2710"/>
            <a:chExt cx="523" cy="854"/>
          </a:xfrm>
        </p:grpSpPr>
        <p:sp>
          <p:nvSpPr>
            <p:cNvPr id="27655" name="Line 38"/>
            <p:cNvSpPr>
              <a:spLocks noChangeShapeType="1"/>
            </p:cNvSpPr>
            <p:nvPr/>
          </p:nvSpPr>
          <p:spPr bwMode="auto">
            <a:xfrm>
              <a:off x="330" y="2797"/>
              <a:ext cx="24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sz="1350"/>
            </a:p>
          </p:txBody>
        </p:sp>
        <p:sp>
          <p:nvSpPr>
            <p:cNvPr id="27656" name="Line 39"/>
            <p:cNvSpPr>
              <a:spLocks noChangeShapeType="1"/>
            </p:cNvSpPr>
            <p:nvPr/>
          </p:nvSpPr>
          <p:spPr bwMode="auto">
            <a:xfrm>
              <a:off x="325" y="3414"/>
              <a:ext cx="24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sz="1350"/>
            </a:p>
          </p:txBody>
        </p:sp>
        <p:sp>
          <p:nvSpPr>
            <p:cNvPr id="27657" name="Line 40"/>
            <p:cNvSpPr>
              <a:spLocks noChangeShapeType="1"/>
            </p:cNvSpPr>
            <p:nvPr/>
          </p:nvSpPr>
          <p:spPr bwMode="auto">
            <a:xfrm flipV="1">
              <a:off x="440" y="2797"/>
              <a:ext cx="0" cy="62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nl-BE" sz="1350"/>
            </a:p>
          </p:txBody>
        </p:sp>
        <p:sp>
          <p:nvSpPr>
            <p:cNvPr id="27658" name="Text Box 41"/>
            <p:cNvSpPr txBox="1">
              <a:spLocks noChangeArrowheads="1"/>
            </p:cNvSpPr>
            <p:nvPr/>
          </p:nvSpPr>
          <p:spPr bwMode="auto">
            <a:xfrm>
              <a:off x="54" y="2710"/>
              <a:ext cx="310" cy="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en-US" altLang="nl-BE" sz="1200"/>
                <a:t>Stainless Steel</a:t>
              </a:r>
            </a:p>
          </p:txBody>
        </p:sp>
      </p:grpSp>
    </p:spTree>
    <p:extLst>
      <p:ext uri="{BB962C8B-B14F-4D97-AF65-F5344CB8AC3E}">
        <p14:creationId xmlns:p14="http://schemas.microsoft.com/office/powerpoint/2010/main" val="32914475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68996"/>
                                        </p:tgtEl>
                                        <p:attrNameLst>
                                          <p:attrName>style.visibility</p:attrName>
                                        </p:attrNameLst>
                                      </p:cBhvr>
                                      <p:to>
                                        <p:strVal val="visible"/>
                                      </p:to>
                                    </p:set>
                                    <p:animEffect transition="in" filter="wipe(right)">
                                      <p:cBhvr>
                                        <p:cTn id="7" dur="500"/>
                                        <p:tgtEl>
                                          <p:spTgt spid="46899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68995"/>
                                        </p:tgtEl>
                                        <p:attrNameLst>
                                          <p:attrName>style.visibility</p:attrName>
                                        </p:attrNameLst>
                                      </p:cBhvr>
                                      <p:to>
                                        <p:strVal val="visible"/>
                                      </p:to>
                                    </p:set>
                                    <p:animEffect transition="in" filter="wipe(right)">
                                      <p:cBhvr>
                                        <p:cTn id="11" dur="500"/>
                                        <p:tgtEl>
                                          <p:spTgt spid="468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5" grpId="0" autoUpdateAnimBg="0"/>
      <p:bldP spid="46899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a:xfrm>
            <a:off x="1821530" y="0"/>
            <a:ext cx="5642372" cy="857250"/>
          </a:xfrm>
          <a:effectLst/>
        </p:spPr>
        <p:txBody>
          <a:bodyPr/>
          <a:lstStyle/>
          <a:p>
            <a:pPr algn="ctr">
              <a:defRPr/>
            </a:pPr>
            <a:r>
              <a:rPr lang="en-US" dirty="0" smtClean="0"/>
              <a:t>Exclusive Thermal-</a:t>
            </a:r>
            <a:r>
              <a:rPr lang="en-US" dirty="0" err="1" smtClean="0"/>
              <a:t>pak</a:t>
            </a:r>
            <a:r>
              <a:rPr lang="en-US" baseline="30000" dirty="0" smtClean="0"/>
              <a:t>®</a:t>
            </a:r>
            <a:r>
              <a:rPr lang="en-US" dirty="0" smtClean="0"/>
              <a:t> Coil</a:t>
            </a:r>
            <a:endParaRPr lang="en-US" dirty="0"/>
          </a:p>
        </p:txBody>
      </p:sp>
      <p:sp>
        <p:nvSpPr>
          <p:cNvPr id="525315" name="Rectangle 3"/>
          <p:cNvSpPr>
            <a:spLocks noChangeArrowheads="1"/>
          </p:cNvSpPr>
          <p:nvPr/>
        </p:nvSpPr>
        <p:spPr bwMode="auto">
          <a:xfrm>
            <a:off x="4607719" y="2005013"/>
            <a:ext cx="2833688" cy="1221581"/>
          </a:xfrm>
          <a:prstGeom prst="rect">
            <a:avLst/>
          </a:prstGeom>
          <a:noFill/>
          <a:ln w="12700">
            <a:noFill/>
            <a:miter lim="800000"/>
            <a:headEnd/>
            <a:tailEnd/>
          </a:ln>
          <a:effectLst/>
        </p:spPr>
        <p:txBody>
          <a:bodyPr lIns="67866" tIns="33338" rIns="67866" bIns="33338" anchor="ctr"/>
          <a:lstStyle/>
          <a:p>
            <a:pPr algn="ctr">
              <a:defRPr/>
            </a:pPr>
            <a:r>
              <a:rPr lang="en-US" b="1" dirty="0">
                <a:latin typeface="Arial" panose="020B0604020202020204" pitchFamily="34" charset="0"/>
                <a:cs typeface="Arial" panose="020B0604020202020204" pitchFamily="34" charset="0"/>
              </a:rPr>
              <a:t>Patent Granted</a:t>
            </a:r>
          </a:p>
          <a:p>
            <a:pPr algn="ctr">
              <a:defRPr/>
            </a:pPr>
            <a:r>
              <a:rPr lang="en-US" b="1" dirty="0">
                <a:latin typeface="Arial" panose="020B0604020202020204" pitchFamily="34" charset="0"/>
                <a:cs typeface="Arial" panose="020B0604020202020204" pitchFamily="34" charset="0"/>
              </a:rPr>
              <a:t>1988</a:t>
            </a:r>
          </a:p>
          <a:p>
            <a:pPr algn="ctr">
              <a:defRPr/>
            </a:pPr>
            <a:r>
              <a:rPr lang="en-US" b="1" dirty="0">
                <a:latin typeface="Arial" panose="020B0604020202020204" pitchFamily="34" charset="0"/>
                <a:cs typeface="Arial" panose="020B0604020202020204" pitchFamily="34" charset="0"/>
              </a:rPr>
              <a:t>No. 5,799,725</a:t>
            </a:r>
          </a:p>
        </p:txBody>
      </p:sp>
      <p:pic>
        <p:nvPicPr>
          <p:cNvPr id="28676"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3562" y="1600200"/>
            <a:ext cx="2281238" cy="24479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03445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1096089" y="1989975"/>
            <a:ext cx="3897301" cy="2364369"/>
          </a:xfrm>
        </p:spPr>
        <p:txBody>
          <a:bodyPr vert="horz" lIns="67866" tIns="33338" rIns="67866" bIns="33338" rtlCol="0">
            <a:noAutofit/>
          </a:bodyPr>
          <a:lstStyle/>
          <a:p>
            <a:pPr>
              <a:buFontTx/>
              <a:buChar char="•"/>
            </a:pPr>
            <a:r>
              <a:rPr lang="en-US" altLang="nl-BE" sz="1800" b="0" dirty="0"/>
              <a:t>Lowers Air Pressure Drop</a:t>
            </a:r>
          </a:p>
          <a:p>
            <a:r>
              <a:rPr lang="en-US" altLang="nl-BE" sz="1800" b="0" dirty="0"/>
              <a:t>Increased Spray Water Flow</a:t>
            </a:r>
          </a:p>
          <a:p>
            <a:r>
              <a:rPr lang="en-US" altLang="nl-BE" sz="1800" b="0" dirty="0"/>
              <a:t>Maximize Tube Surface Area</a:t>
            </a:r>
          </a:p>
          <a:p>
            <a:r>
              <a:rPr lang="en-US" altLang="nl-BE" sz="1800" b="0" dirty="0"/>
              <a:t>Enhanced dry performance </a:t>
            </a:r>
          </a:p>
        </p:txBody>
      </p:sp>
      <p:sp>
        <p:nvSpPr>
          <p:cNvPr id="764691" name="Text Box 5907"/>
          <p:cNvSpPr txBox="1">
            <a:spLocks noChangeArrowheads="1"/>
          </p:cNvSpPr>
          <p:nvPr/>
        </p:nvSpPr>
        <p:spPr bwMode="auto">
          <a:xfrm>
            <a:off x="2893777" y="1053755"/>
            <a:ext cx="3486050" cy="400110"/>
          </a:xfrm>
          <a:prstGeom prst="rect">
            <a:avLst/>
          </a:prstGeom>
          <a:noFill/>
          <a:ln w="38100">
            <a:noFill/>
            <a:miter lim="800000"/>
            <a:headEnd/>
            <a:tailEnd/>
          </a:ln>
          <a:effectLst/>
        </p:spPr>
        <p:txBody>
          <a:bodyPr wrap="square">
            <a:spAutoFit/>
          </a:bodyPr>
          <a:lstStyle/>
          <a:p>
            <a:pPr>
              <a:spcBef>
                <a:spcPct val="50000"/>
              </a:spcBef>
              <a:defRPr/>
            </a:pPr>
            <a:r>
              <a:rPr lang="en-US" sz="2000" b="1" dirty="0">
                <a:solidFill>
                  <a:srgbClr val="0B5971"/>
                </a:solidFill>
                <a:latin typeface="Arial" panose="020B0604020202020204" pitchFamily="34" charset="0"/>
                <a:cs typeface="Arial" panose="020B0604020202020204" pitchFamily="34" charset="0"/>
              </a:rPr>
              <a:t>Thermal-Pak Coil </a:t>
            </a:r>
            <a:r>
              <a:rPr lang="en-US" sz="2000" b="1" dirty="0" smtClean="0">
                <a:solidFill>
                  <a:srgbClr val="0B5971"/>
                </a:solidFill>
                <a:latin typeface="Arial" panose="020B0604020202020204" pitchFamily="34" charset="0"/>
                <a:cs typeface="Arial" panose="020B0604020202020204" pitchFamily="34" charset="0"/>
              </a:rPr>
              <a:t>Benefits</a:t>
            </a:r>
            <a:endParaRPr lang="en-US" sz="2000" b="1" dirty="0">
              <a:solidFill>
                <a:srgbClr val="0B5971"/>
              </a:solidFill>
              <a:latin typeface="Arial" panose="020B0604020202020204" pitchFamily="34" charset="0"/>
              <a:cs typeface="Arial" panose="020B0604020202020204" pitchFamily="34" charset="0"/>
            </a:endParaRPr>
          </a:p>
        </p:txBody>
      </p:sp>
      <p:sp>
        <p:nvSpPr>
          <p:cNvPr id="5906" name="Rectangle 2"/>
          <p:cNvSpPr>
            <a:spLocks noGrp="1" noChangeArrowheads="1"/>
          </p:cNvSpPr>
          <p:nvPr>
            <p:ph type="title"/>
          </p:nvPr>
        </p:nvSpPr>
        <p:spPr>
          <a:xfrm>
            <a:off x="1821530" y="0"/>
            <a:ext cx="5642372" cy="857250"/>
          </a:xfrm>
          <a:effectLst/>
        </p:spPr>
        <p:txBody>
          <a:bodyPr/>
          <a:lstStyle/>
          <a:p>
            <a:pPr algn="ctr">
              <a:defRPr/>
            </a:pPr>
            <a:r>
              <a:rPr lang="en-US" dirty="0" smtClean="0"/>
              <a:t>Exclusive Thermal-</a:t>
            </a:r>
            <a:r>
              <a:rPr lang="en-US" dirty="0" err="1" smtClean="0"/>
              <a:t>pak</a:t>
            </a:r>
            <a:r>
              <a:rPr lang="en-US" baseline="30000" dirty="0" smtClean="0"/>
              <a:t>®</a:t>
            </a:r>
            <a:r>
              <a:rPr lang="en-US" dirty="0" smtClean="0"/>
              <a:t> Coil</a:t>
            </a:r>
            <a:endParaRPr lang="en-US" dirty="0"/>
          </a:p>
        </p:txBody>
      </p:sp>
      <p:grpSp>
        <p:nvGrpSpPr>
          <p:cNvPr id="11809" name="Group 11808"/>
          <p:cNvGrpSpPr>
            <a:grpSpLocks/>
          </p:cNvGrpSpPr>
          <p:nvPr/>
        </p:nvGrpSpPr>
        <p:grpSpPr bwMode="auto">
          <a:xfrm>
            <a:off x="5334000" y="1647229"/>
            <a:ext cx="2368154" cy="3106341"/>
            <a:chOff x="2928" y="960"/>
            <a:chExt cx="2496" cy="2640"/>
          </a:xfrm>
        </p:grpSpPr>
        <p:sp>
          <p:nvSpPr>
            <p:cNvPr id="11810" name="Oval 11809"/>
            <p:cNvSpPr>
              <a:spLocks noChangeArrowheads="1"/>
            </p:cNvSpPr>
            <p:nvPr/>
          </p:nvSpPr>
          <p:spPr bwMode="auto">
            <a:xfrm>
              <a:off x="2928" y="1008"/>
              <a:ext cx="192" cy="288"/>
            </a:xfrm>
            <a:prstGeom prst="ellipse">
              <a:avLst/>
            </a:prstGeom>
            <a:gradFill rotWithShape="0">
              <a:gsLst>
                <a:gs pos="0">
                  <a:srgbClr val="DDDDDD"/>
                </a:gs>
                <a:gs pos="100000">
                  <a:srgbClr val="DDDDDD">
                    <a:gamma/>
                    <a:shade val="61176"/>
                    <a:invGamma/>
                  </a:srgbClr>
                </a:gs>
              </a:gsLst>
              <a:lin ang="5400000" scaled="1"/>
            </a:gradFill>
            <a:ln w="38100">
              <a:solidFill>
                <a:schemeClr val="tx1"/>
              </a:solidFill>
              <a:round/>
              <a:headEnd/>
              <a:tailEnd/>
            </a:ln>
            <a:effectLst/>
          </p:spPr>
          <p:txBody>
            <a:bodyPr wrap="none" anchor="ctr"/>
            <a:lstStyle/>
            <a:p>
              <a:endParaRPr lang="en-US" sz="1350"/>
            </a:p>
          </p:txBody>
        </p:sp>
        <p:sp>
          <p:nvSpPr>
            <p:cNvPr id="11811" name="Oval 11810"/>
            <p:cNvSpPr>
              <a:spLocks noChangeArrowheads="1"/>
            </p:cNvSpPr>
            <p:nvPr/>
          </p:nvSpPr>
          <p:spPr bwMode="auto">
            <a:xfrm>
              <a:off x="3024" y="2498"/>
              <a:ext cx="250" cy="251"/>
            </a:xfrm>
            <a:prstGeom prst="ellipse">
              <a:avLst/>
            </a:prstGeom>
            <a:gradFill rotWithShape="0">
              <a:gsLst>
                <a:gs pos="0">
                  <a:srgbClr val="DDDDDD"/>
                </a:gs>
                <a:gs pos="100000">
                  <a:srgbClr val="DDDDDD">
                    <a:gamma/>
                    <a:shade val="56078"/>
                    <a:invGamma/>
                  </a:srgbClr>
                </a:gs>
              </a:gsLst>
              <a:lin ang="5400000" scaled="1"/>
            </a:gradFill>
            <a:ln w="38100">
              <a:solidFill>
                <a:schemeClr val="tx1"/>
              </a:solidFill>
              <a:round/>
              <a:headEnd/>
              <a:tailEnd/>
            </a:ln>
            <a:effectLst/>
          </p:spPr>
          <p:txBody>
            <a:bodyPr wrap="none" anchor="ctr"/>
            <a:lstStyle/>
            <a:p>
              <a:endParaRPr lang="en-US" sz="1350"/>
            </a:p>
          </p:txBody>
        </p:sp>
        <p:sp>
          <p:nvSpPr>
            <p:cNvPr id="11812" name="Oval 11811"/>
            <p:cNvSpPr>
              <a:spLocks noChangeArrowheads="1"/>
            </p:cNvSpPr>
            <p:nvPr/>
          </p:nvSpPr>
          <p:spPr bwMode="auto">
            <a:xfrm>
              <a:off x="3725" y="2498"/>
              <a:ext cx="250" cy="251"/>
            </a:xfrm>
            <a:prstGeom prst="ellipse">
              <a:avLst/>
            </a:prstGeom>
            <a:gradFill rotWithShape="0">
              <a:gsLst>
                <a:gs pos="0">
                  <a:srgbClr val="DDDDDD"/>
                </a:gs>
                <a:gs pos="100000">
                  <a:srgbClr val="DDDDDD">
                    <a:gamma/>
                    <a:shade val="56078"/>
                    <a:invGamma/>
                  </a:srgbClr>
                </a:gs>
              </a:gsLst>
              <a:lin ang="5400000" scaled="1"/>
            </a:gradFill>
            <a:ln w="38100">
              <a:solidFill>
                <a:schemeClr val="tx1"/>
              </a:solidFill>
              <a:round/>
              <a:headEnd/>
              <a:tailEnd/>
            </a:ln>
            <a:effectLst/>
          </p:spPr>
          <p:txBody>
            <a:bodyPr wrap="none" anchor="ctr"/>
            <a:lstStyle/>
            <a:p>
              <a:endParaRPr lang="en-US" sz="1350"/>
            </a:p>
          </p:txBody>
        </p:sp>
        <p:sp>
          <p:nvSpPr>
            <p:cNvPr id="11813" name="Oval 11812"/>
            <p:cNvSpPr>
              <a:spLocks noChangeArrowheads="1"/>
            </p:cNvSpPr>
            <p:nvPr/>
          </p:nvSpPr>
          <p:spPr bwMode="auto">
            <a:xfrm>
              <a:off x="4425" y="2498"/>
              <a:ext cx="250" cy="251"/>
            </a:xfrm>
            <a:prstGeom prst="ellipse">
              <a:avLst/>
            </a:prstGeom>
            <a:gradFill rotWithShape="0">
              <a:gsLst>
                <a:gs pos="0">
                  <a:srgbClr val="DDDDDD"/>
                </a:gs>
                <a:gs pos="100000">
                  <a:srgbClr val="DDDDDD">
                    <a:gamma/>
                    <a:shade val="56078"/>
                    <a:invGamma/>
                  </a:srgbClr>
                </a:gs>
              </a:gsLst>
              <a:lin ang="5400000" scaled="1"/>
            </a:gradFill>
            <a:ln w="38100">
              <a:solidFill>
                <a:schemeClr val="tx1"/>
              </a:solidFill>
              <a:round/>
              <a:headEnd/>
              <a:tailEnd/>
            </a:ln>
            <a:effectLst/>
          </p:spPr>
          <p:txBody>
            <a:bodyPr wrap="none" anchor="ctr"/>
            <a:lstStyle/>
            <a:p>
              <a:endParaRPr lang="en-US" sz="1350"/>
            </a:p>
          </p:txBody>
        </p:sp>
        <p:sp>
          <p:nvSpPr>
            <p:cNvPr id="11814" name="Oval 11813"/>
            <p:cNvSpPr>
              <a:spLocks noChangeArrowheads="1"/>
            </p:cNvSpPr>
            <p:nvPr/>
          </p:nvSpPr>
          <p:spPr bwMode="auto">
            <a:xfrm>
              <a:off x="5126" y="2498"/>
              <a:ext cx="250" cy="251"/>
            </a:xfrm>
            <a:prstGeom prst="ellipse">
              <a:avLst/>
            </a:prstGeom>
            <a:gradFill rotWithShape="0">
              <a:gsLst>
                <a:gs pos="0">
                  <a:srgbClr val="DDDDDD"/>
                </a:gs>
                <a:gs pos="100000">
                  <a:srgbClr val="DDDDDD">
                    <a:gamma/>
                    <a:shade val="56078"/>
                    <a:invGamma/>
                  </a:srgbClr>
                </a:gs>
              </a:gsLst>
              <a:lin ang="5400000" scaled="1"/>
            </a:gradFill>
            <a:ln w="38100">
              <a:solidFill>
                <a:schemeClr val="tx1"/>
              </a:solidFill>
              <a:round/>
              <a:headEnd/>
              <a:tailEnd/>
            </a:ln>
            <a:effectLst/>
          </p:spPr>
          <p:txBody>
            <a:bodyPr wrap="none" anchor="ctr"/>
            <a:lstStyle/>
            <a:p>
              <a:endParaRPr lang="en-US" sz="1350"/>
            </a:p>
          </p:txBody>
        </p:sp>
        <p:sp>
          <p:nvSpPr>
            <p:cNvPr id="11815" name="Oval 11814"/>
            <p:cNvSpPr>
              <a:spLocks noChangeArrowheads="1"/>
            </p:cNvSpPr>
            <p:nvPr/>
          </p:nvSpPr>
          <p:spPr bwMode="auto">
            <a:xfrm>
              <a:off x="3374" y="2899"/>
              <a:ext cx="251" cy="250"/>
            </a:xfrm>
            <a:prstGeom prst="ellipse">
              <a:avLst/>
            </a:prstGeom>
            <a:gradFill rotWithShape="0">
              <a:gsLst>
                <a:gs pos="0">
                  <a:srgbClr val="DDDDDD"/>
                </a:gs>
                <a:gs pos="100000">
                  <a:srgbClr val="DDDDDD">
                    <a:gamma/>
                    <a:shade val="56078"/>
                    <a:invGamma/>
                  </a:srgbClr>
                </a:gs>
              </a:gsLst>
              <a:lin ang="5400000" scaled="1"/>
            </a:gradFill>
            <a:ln w="38100">
              <a:solidFill>
                <a:schemeClr val="tx1"/>
              </a:solidFill>
              <a:round/>
              <a:headEnd/>
              <a:tailEnd/>
            </a:ln>
            <a:effectLst/>
          </p:spPr>
          <p:txBody>
            <a:bodyPr wrap="none" anchor="ctr"/>
            <a:lstStyle/>
            <a:p>
              <a:endParaRPr lang="en-US" sz="1350"/>
            </a:p>
          </p:txBody>
        </p:sp>
        <p:sp>
          <p:nvSpPr>
            <p:cNvPr id="11816" name="Oval 11815"/>
            <p:cNvSpPr>
              <a:spLocks noChangeArrowheads="1"/>
            </p:cNvSpPr>
            <p:nvPr/>
          </p:nvSpPr>
          <p:spPr bwMode="auto">
            <a:xfrm>
              <a:off x="4075" y="2899"/>
              <a:ext cx="250" cy="250"/>
            </a:xfrm>
            <a:prstGeom prst="ellipse">
              <a:avLst/>
            </a:prstGeom>
            <a:gradFill rotWithShape="0">
              <a:gsLst>
                <a:gs pos="0">
                  <a:srgbClr val="DDDDDD"/>
                </a:gs>
                <a:gs pos="100000">
                  <a:srgbClr val="DDDDDD">
                    <a:gamma/>
                    <a:shade val="56078"/>
                    <a:invGamma/>
                  </a:srgbClr>
                </a:gs>
              </a:gsLst>
              <a:lin ang="5400000" scaled="1"/>
            </a:gradFill>
            <a:ln w="38100">
              <a:solidFill>
                <a:schemeClr val="tx1"/>
              </a:solidFill>
              <a:round/>
              <a:headEnd/>
              <a:tailEnd/>
            </a:ln>
            <a:effectLst/>
          </p:spPr>
          <p:txBody>
            <a:bodyPr wrap="none" anchor="ctr"/>
            <a:lstStyle/>
            <a:p>
              <a:endParaRPr lang="en-US" sz="1350"/>
            </a:p>
          </p:txBody>
        </p:sp>
        <p:sp>
          <p:nvSpPr>
            <p:cNvPr id="11817" name="Oval 11816"/>
            <p:cNvSpPr>
              <a:spLocks noChangeArrowheads="1"/>
            </p:cNvSpPr>
            <p:nvPr/>
          </p:nvSpPr>
          <p:spPr bwMode="auto">
            <a:xfrm>
              <a:off x="4775" y="2899"/>
              <a:ext cx="251" cy="250"/>
            </a:xfrm>
            <a:prstGeom prst="ellipse">
              <a:avLst/>
            </a:prstGeom>
            <a:gradFill rotWithShape="0">
              <a:gsLst>
                <a:gs pos="0">
                  <a:srgbClr val="DDDDDD"/>
                </a:gs>
                <a:gs pos="100000">
                  <a:srgbClr val="DDDDDD">
                    <a:gamma/>
                    <a:shade val="56078"/>
                    <a:invGamma/>
                  </a:srgbClr>
                </a:gs>
              </a:gsLst>
              <a:lin ang="5400000" scaled="1"/>
            </a:gradFill>
            <a:ln w="38100">
              <a:solidFill>
                <a:schemeClr val="tx1"/>
              </a:solidFill>
              <a:round/>
              <a:headEnd/>
              <a:tailEnd/>
            </a:ln>
            <a:effectLst/>
          </p:spPr>
          <p:txBody>
            <a:bodyPr wrap="none" anchor="ctr"/>
            <a:lstStyle/>
            <a:p>
              <a:endParaRPr lang="en-US" sz="1350"/>
            </a:p>
          </p:txBody>
        </p:sp>
        <p:sp>
          <p:nvSpPr>
            <p:cNvPr id="11818" name="Oval 11817"/>
            <p:cNvSpPr>
              <a:spLocks noChangeArrowheads="1"/>
            </p:cNvSpPr>
            <p:nvPr/>
          </p:nvSpPr>
          <p:spPr bwMode="auto">
            <a:xfrm>
              <a:off x="3024" y="3299"/>
              <a:ext cx="250" cy="251"/>
            </a:xfrm>
            <a:prstGeom prst="ellipse">
              <a:avLst/>
            </a:prstGeom>
            <a:gradFill rotWithShape="0">
              <a:gsLst>
                <a:gs pos="0">
                  <a:srgbClr val="DDDDDD"/>
                </a:gs>
                <a:gs pos="100000">
                  <a:srgbClr val="DDDDDD">
                    <a:gamma/>
                    <a:shade val="56078"/>
                    <a:invGamma/>
                  </a:srgbClr>
                </a:gs>
              </a:gsLst>
              <a:lin ang="5400000" scaled="1"/>
            </a:gradFill>
            <a:ln w="38100">
              <a:solidFill>
                <a:schemeClr val="tx1"/>
              </a:solidFill>
              <a:round/>
              <a:headEnd/>
              <a:tailEnd/>
            </a:ln>
            <a:effectLst/>
          </p:spPr>
          <p:txBody>
            <a:bodyPr wrap="none" anchor="ctr"/>
            <a:lstStyle/>
            <a:p>
              <a:endParaRPr lang="en-US" sz="1350"/>
            </a:p>
          </p:txBody>
        </p:sp>
        <p:sp>
          <p:nvSpPr>
            <p:cNvPr id="11819" name="Oval 11818"/>
            <p:cNvSpPr>
              <a:spLocks noChangeArrowheads="1"/>
            </p:cNvSpPr>
            <p:nvPr/>
          </p:nvSpPr>
          <p:spPr bwMode="auto">
            <a:xfrm>
              <a:off x="3725" y="3299"/>
              <a:ext cx="250" cy="251"/>
            </a:xfrm>
            <a:prstGeom prst="ellipse">
              <a:avLst/>
            </a:prstGeom>
            <a:gradFill rotWithShape="0">
              <a:gsLst>
                <a:gs pos="0">
                  <a:srgbClr val="DDDDDD"/>
                </a:gs>
                <a:gs pos="100000">
                  <a:srgbClr val="DDDDDD">
                    <a:gamma/>
                    <a:shade val="56078"/>
                    <a:invGamma/>
                  </a:srgbClr>
                </a:gs>
              </a:gsLst>
              <a:lin ang="5400000" scaled="1"/>
            </a:gradFill>
            <a:ln w="38100">
              <a:solidFill>
                <a:schemeClr val="tx1"/>
              </a:solidFill>
              <a:round/>
              <a:headEnd/>
              <a:tailEnd/>
            </a:ln>
            <a:effectLst/>
          </p:spPr>
          <p:txBody>
            <a:bodyPr wrap="none" anchor="ctr"/>
            <a:lstStyle/>
            <a:p>
              <a:endParaRPr lang="en-US" sz="1350"/>
            </a:p>
          </p:txBody>
        </p:sp>
        <p:sp>
          <p:nvSpPr>
            <p:cNvPr id="11820" name="Oval 11819"/>
            <p:cNvSpPr>
              <a:spLocks noChangeArrowheads="1"/>
            </p:cNvSpPr>
            <p:nvPr/>
          </p:nvSpPr>
          <p:spPr bwMode="auto">
            <a:xfrm>
              <a:off x="4425" y="3299"/>
              <a:ext cx="250" cy="251"/>
            </a:xfrm>
            <a:prstGeom prst="ellipse">
              <a:avLst/>
            </a:prstGeom>
            <a:gradFill rotWithShape="0">
              <a:gsLst>
                <a:gs pos="0">
                  <a:srgbClr val="DDDDDD"/>
                </a:gs>
                <a:gs pos="100000">
                  <a:srgbClr val="DDDDDD">
                    <a:gamma/>
                    <a:shade val="56078"/>
                    <a:invGamma/>
                  </a:srgbClr>
                </a:gs>
              </a:gsLst>
              <a:lin ang="5400000" scaled="1"/>
            </a:gradFill>
            <a:ln w="38100">
              <a:solidFill>
                <a:schemeClr val="tx1"/>
              </a:solidFill>
              <a:round/>
              <a:headEnd/>
              <a:tailEnd/>
            </a:ln>
            <a:effectLst/>
          </p:spPr>
          <p:txBody>
            <a:bodyPr wrap="none" anchor="ctr"/>
            <a:lstStyle/>
            <a:p>
              <a:endParaRPr lang="en-US" sz="1350"/>
            </a:p>
          </p:txBody>
        </p:sp>
        <p:sp>
          <p:nvSpPr>
            <p:cNvPr id="11821" name="Oval 11820"/>
            <p:cNvSpPr>
              <a:spLocks noChangeArrowheads="1"/>
            </p:cNvSpPr>
            <p:nvPr/>
          </p:nvSpPr>
          <p:spPr bwMode="auto">
            <a:xfrm>
              <a:off x="5126" y="3299"/>
              <a:ext cx="250" cy="251"/>
            </a:xfrm>
            <a:prstGeom prst="ellipse">
              <a:avLst/>
            </a:prstGeom>
            <a:gradFill rotWithShape="0">
              <a:gsLst>
                <a:gs pos="0">
                  <a:srgbClr val="DDDDDD"/>
                </a:gs>
                <a:gs pos="100000">
                  <a:srgbClr val="DDDDDD">
                    <a:gamma/>
                    <a:shade val="56078"/>
                    <a:invGamma/>
                  </a:srgbClr>
                </a:gs>
              </a:gsLst>
              <a:lin ang="5400000" scaled="1"/>
            </a:gradFill>
            <a:ln w="38100">
              <a:solidFill>
                <a:schemeClr val="tx1"/>
              </a:solidFill>
              <a:round/>
              <a:headEnd/>
              <a:tailEnd/>
            </a:ln>
            <a:effectLst/>
          </p:spPr>
          <p:txBody>
            <a:bodyPr wrap="none" anchor="ctr"/>
            <a:lstStyle/>
            <a:p>
              <a:endParaRPr lang="en-US" sz="1350"/>
            </a:p>
          </p:txBody>
        </p:sp>
        <p:grpSp>
          <p:nvGrpSpPr>
            <p:cNvPr id="11822" name="Group 11821"/>
            <p:cNvGrpSpPr>
              <a:grpSpLocks/>
            </p:cNvGrpSpPr>
            <p:nvPr/>
          </p:nvGrpSpPr>
          <p:grpSpPr bwMode="auto">
            <a:xfrm>
              <a:off x="3270" y="2428"/>
              <a:ext cx="96" cy="1153"/>
              <a:chOff x="3296" y="2477"/>
              <a:chExt cx="96" cy="1105"/>
            </a:xfrm>
          </p:grpSpPr>
          <p:sp>
            <p:nvSpPr>
              <p:cNvPr id="11868" name="Line 16"/>
              <p:cNvSpPr>
                <a:spLocks noChangeShapeType="1"/>
              </p:cNvSpPr>
              <p:nvPr/>
            </p:nvSpPr>
            <p:spPr bwMode="auto">
              <a:xfrm>
                <a:off x="3296" y="2478"/>
                <a:ext cx="0" cy="1104"/>
              </a:xfrm>
              <a:prstGeom prst="line">
                <a:avLst/>
              </a:prstGeom>
              <a:noFill/>
              <a:ln w="3175">
                <a:solidFill>
                  <a:schemeClr val="tx1"/>
                </a:solidFill>
                <a:prstDash val="lgDash"/>
                <a:round/>
                <a:headEnd/>
                <a:tailEnd/>
              </a:ln>
              <a:effectLst/>
            </p:spPr>
            <p:txBody>
              <a:bodyPr wrap="none" anchor="ctr"/>
              <a:lstStyle/>
              <a:p>
                <a:endParaRPr lang="en-US" sz="1350"/>
              </a:p>
            </p:txBody>
          </p:sp>
          <p:sp>
            <p:nvSpPr>
              <p:cNvPr id="11869" name="Line 17"/>
              <p:cNvSpPr>
                <a:spLocks noChangeShapeType="1"/>
              </p:cNvSpPr>
              <p:nvPr/>
            </p:nvSpPr>
            <p:spPr bwMode="auto">
              <a:xfrm>
                <a:off x="3392" y="2477"/>
                <a:ext cx="0" cy="1104"/>
              </a:xfrm>
              <a:prstGeom prst="line">
                <a:avLst/>
              </a:prstGeom>
              <a:noFill/>
              <a:ln w="3175">
                <a:solidFill>
                  <a:schemeClr val="tx1"/>
                </a:solidFill>
                <a:prstDash val="lgDash"/>
                <a:round/>
                <a:headEnd/>
                <a:tailEnd/>
              </a:ln>
              <a:effectLst/>
            </p:spPr>
            <p:txBody>
              <a:bodyPr wrap="none" anchor="ctr"/>
              <a:lstStyle/>
              <a:p>
                <a:endParaRPr lang="en-US" sz="1350"/>
              </a:p>
            </p:txBody>
          </p:sp>
        </p:grpSp>
        <p:sp>
          <p:nvSpPr>
            <p:cNvPr id="11823" name="Line 18"/>
            <p:cNvSpPr>
              <a:spLocks noChangeShapeType="1"/>
            </p:cNvSpPr>
            <p:nvPr/>
          </p:nvSpPr>
          <p:spPr bwMode="auto">
            <a:xfrm>
              <a:off x="3625" y="2448"/>
              <a:ext cx="0" cy="1152"/>
            </a:xfrm>
            <a:prstGeom prst="line">
              <a:avLst/>
            </a:prstGeom>
            <a:noFill/>
            <a:ln w="3175">
              <a:solidFill>
                <a:schemeClr val="tx1"/>
              </a:solidFill>
              <a:prstDash val="lgDash"/>
              <a:round/>
              <a:headEnd/>
              <a:tailEnd/>
            </a:ln>
            <a:effectLst/>
          </p:spPr>
          <p:txBody>
            <a:bodyPr wrap="none" anchor="ctr"/>
            <a:lstStyle/>
            <a:p>
              <a:endParaRPr lang="en-US" sz="1350"/>
            </a:p>
          </p:txBody>
        </p:sp>
        <p:sp>
          <p:nvSpPr>
            <p:cNvPr id="11824" name="Line 19"/>
            <p:cNvSpPr>
              <a:spLocks noChangeShapeType="1"/>
            </p:cNvSpPr>
            <p:nvPr/>
          </p:nvSpPr>
          <p:spPr bwMode="auto">
            <a:xfrm>
              <a:off x="3725" y="2448"/>
              <a:ext cx="0" cy="1152"/>
            </a:xfrm>
            <a:prstGeom prst="line">
              <a:avLst/>
            </a:prstGeom>
            <a:noFill/>
            <a:ln w="3175">
              <a:solidFill>
                <a:schemeClr val="tx1"/>
              </a:solidFill>
              <a:prstDash val="lgDash"/>
              <a:round/>
              <a:headEnd/>
              <a:tailEnd/>
            </a:ln>
            <a:effectLst/>
          </p:spPr>
          <p:txBody>
            <a:bodyPr wrap="none" anchor="ctr"/>
            <a:lstStyle/>
            <a:p>
              <a:endParaRPr lang="en-US" sz="1350"/>
            </a:p>
          </p:txBody>
        </p:sp>
        <p:sp>
          <p:nvSpPr>
            <p:cNvPr id="11825" name="Line 20"/>
            <p:cNvSpPr>
              <a:spLocks noChangeShapeType="1"/>
            </p:cNvSpPr>
            <p:nvPr/>
          </p:nvSpPr>
          <p:spPr bwMode="auto">
            <a:xfrm>
              <a:off x="3975" y="2448"/>
              <a:ext cx="0" cy="1152"/>
            </a:xfrm>
            <a:prstGeom prst="line">
              <a:avLst/>
            </a:prstGeom>
            <a:noFill/>
            <a:ln w="3175">
              <a:solidFill>
                <a:schemeClr val="tx1"/>
              </a:solidFill>
              <a:prstDash val="lgDash"/>
              <a:round/>
              <a:headEnd/>
              <a:tailEnd/>
            </a:ln>
            <a:effectLst/>
          </p:spPr>
          <p:txBody>
            <a:bodyPr wrap="none" anchor="ctr"/>
            <a:lstStyle/>
            <a:p>
              <a:endParaRPr lang="en-US" sz="1350"/>
            </a:p>
          </p:txBody>
        </p:sp>
        <p:sp>
          <p:nvSpPr>
            <p:cNvPr id="11826" name="Line 21"/>
            <p:cNvSpPr>
              <a:spLocks noChangeShapeType="1"/>
            </p:cNvSpPr>
            <p:nvPr/>
          </p:nvSpPr>
          <p:spPr bwMode="auto">
            <a:xfrm>
              <a:off x="4075" y="2448"/>
              <a:ext cx="0" cy="1152"/>
            </a:xfrm>
            <a:prstGeom prst="line">
              <a:avLst/>
            </a:prstGeom>
            <a:noFill/>
            <a:ln w="3175">
              <a:solidFill>
                <a:schemeClr val="tx1"/>
              </a:solidFill>
              <a:prstDash val="lgDash"/>
              <a:round/>
              <a:headEnd/>
              <a:tailEnd/>
            </a:ln>
            <a:effectLst/>
          </p:spPr>
          <p:txBody>
            <a:bodyPr wrap="none" anchor="ctr"/>
            <a:lstStyle/>
            <a:p>
              <a:endParaRPr lang="en-US" sz="1350"/>
            </a:p>
          </p:txBody>
        </p:sp>
        <p:sp>
          <p:nvSpPr>
            <p:cNvPr id="11827" name="Line 22"/>
            <p:cNvSpPr>
              <a:spLocks noChangeShapeType="1"/>
            </p:cNvSpPr>
            <p:nvPr/>
          </p:nvSpPr>
          <p:spPr bwMode="auto">
            <a:xfrm>
              <a:off x="4325" y="2448"/>
              <a:ext cx="0" cy="1152"/>
            </a:xfrm>
            <a:prstGeom prst="line">
              <a:avLst/>
            </a:prstGeom>
            <a:noFill/>
            <a:ln w="3175">
              <a:solidFill>
                <a:schemeClr val="tx1"/>
              </a:solidFill>
              <a:prstDash val="lgDash"/>
              <a:round/>
              <a:headEnd/>
              <a:tailEnd/>
            </a:ln>
            <a:effectLst/>
          </p:spPr>
          <p:txBody>
            <a:bodyPr wrap="none" anchor="ctr"/>
            <a:lstStyle/>
            <a:p>
              <a:endParaRPr lang="en-US" sz="1350"/>
            </a:p>
          </p:txBody>
        </p:sp>
        <p:sp>
          <p:nvSpPr>
            <p:cNvPr id="11828" name="Line 23"/>
            <p:cNvSpPr>
              <a:spLocks noChangeShapeType="1"/>
            </p:cNvSpPr>
            <p:nvPr/>
          </p:nvSpPr>
          <p:spPr bwMode="auto">
            <a:xfrm>
              <a:off x="4425" y="2448"/>
              <a:ext cx="0" cy="1152"/>
            </a:xfrm>
            <a:prstGeom prst="line">
              <a:avLst/>
            </a:prstGeom>
            <a:noFill/>
            <a:ln w="3175">
              <a:solidFill>
                <a:schemeClr val="tx1"/>
              </a:solidFill>
              <a:prstDash val="lgDash"/>
              <a:round/>
              <a:headEnd/>
              <a:tailEnd/>
            </a:ln>
            <a:effectLst/>
          </p:spPr>
          <p:txBody>
            <a:bodyPr wrap="none" anchor="ctr"/>
            <a:lstStyle/>
            <a:p>
              <a:endParaRPr lang="en-US" sz="1350"/>
            </a:p>
          </p:txBody>
        </p:sp>
        <p:sp>
          <p:nvSpPr>
            <p:cNvPr id="11829" name="Line 24"/>
            <p:cNvSpPr>
              <a:spLocks noChangeShapeType="1"/>
            </p:cNvSpPr>
            <p:nvPr/>
          </p:nvSpPr>
          <p:spPr bwMode="auto">
            <a:xfrm>
              <a:off x="4675" y="2448"/>
              <a:ext cx="0" cy="1152"/>
            </a:xfrm>
            <a:prstGeom prst="line">
              <a:avLst/>
            </a:prstGeom>
            <a:noFill/>
            <a:ln w="3175">
              <a:solidFill>
                <a:schemeClr val="tx1"/>
              </a:solidFill>
              <a:prstDash val="lgDash"/>
              <a:round/>
              <a:headEnd/>
              <a:tailEnd/>
            </a:ln>
            <a:effectLst/>
          </p:spPr>
          <p:txBody>
            <a:bodyPr wrap="none" anchor="ctr"/>
            <a:lstStyle/>
            <a:p>
              <a:endParaRPr lang="en-US" sz="1350"/>
            </a:p>
          </p:txBody>
        </p:sp>
        <p:sp>
          <p:nvSpPr>
            <p:cNvPr id="11830" name="Line 25"/>
            <p:cNvSpPr>
              <a:spLocks noChangeShapeType="1"/>
            </p:cNvSpPr>
            <p:nvPr/>
          </p:nvSpPr>
          <p:spPr bwMode="auto">
            <a:xfrm>
              <a:off x="4775" y="2448"/>
              <a:ext cx="0" cy="1152"/>
            </a:xfrm>
            <a:prstGeom prst="line">
              <a:avLst/>
            </a:prstGeom>
            <a:noFill/>
            <a:ln w="3175">
              <a:solidFill>
                <a:schemeClr val="tx1"/>
              </a:solidFill>
              <a:prstDash val="lgDash"/>
              <a:round/>
              <a:headEnd/>
              <a:tailEnd/>
            </a:ln>
            <a:effectLst/>
          </p:spPr>
          <p:txBody>
            <a:bodyPr wrap="none" anchor="ctr"/>
            <a:lstStyle/>
            <a:p>
              <a:endParaRPr lang="en-US" sz="1350"/>
            </a:p>
          </p:txBody>
        </p:sp>
        <p:sp>
          <p:nvSpPr>
            <p:cNvPr id="11831" name="Line 26"/>
            <p:cNvSpPr>
              <a:spLocks noChangeShapeType="1"/>
            </p:cNvSpPr>
            <p:nvPr/>
          </p:nvSpPr>
          <p:spPr bwMode="auto">
            <a:xfrm>
              <a:off x="5026" y="2448"/>
              <a:ext cx="0" cy="1152"/>
            </a:xfrm>
            <a:prstGeom prst="line">
              <a:avLst/>
            </a:prstGeom>
            <a:noFill/>
            <a:ln w="3175">
              <a:solidFill>
                <a:schemeClr val="tx1"/>
              </a:solidFill>
              <a:prstDash val="lgDash"/>
              <a:round/>
              <a:headEnd/>
              <a:tailEnd/>
            </a:ln>
            <a:effectLst/>
          </p:spPr>
          <p:txBody>
            <a:bodyPr wrap="none" anchor="ctr"/>
            <a:lstStyle/>
            <a:p>
              <a:endParaRPr lang="en-US" sz="1350"/>
            </a:p>
          </p:txBody>
        </p:sp>
        <p:sp>
          <p:nvSpPr>
            <p:cNvPr id="11832" name="Line 27"/>
            <p:cNvSpPr>
              <a:spLocks noChangeShapeType="1"/>
            </p:cNvSpPr>
            <p:nvPr/>
          </p:nvSpPr>
          <p:spPr bwMode="auto">
            <a:xfrm>
              <a:off x="5126" y="2448"/>
              <a:ext cx="0" cy="1152"/>
            </a:xfrm>
            <a:prstGeom prst="line">
              <a:avLst/>
            </a:prstGeom>
            <a:noFill/>
            <a:ln w="3175">
              <a:solidFill>
                <a:schemeClr val="tx1"/>
              </a:solidFill>
              <a:prstDash val="lgDash"/>
              <a:round/>
              <a:headEnd/>
              <a:tailEnd/>
            </a:ln>
            <a:effectLst/>
          </p:spPr>
          <p:txBody>
            <a:bodyPr wrap="none" anchor="ctr"/>
            <a:lstStyle/>
            <a:p>
              <a:endParaRPr lang="en-US" sz="1350"/>
            </a:p>
          </p:txBody>
        </p:sp>
        <p:sp>
          <p:nvSpPr>
            <p:cNvPr id="11833" name="Oval 28"/>
            <p:cNvSpPr>
              <a:spLocks noChangeArrowheads="1"/>
            </p:cNvSpPr>
            <p:nvPr/>
          </p:nvSpPr>
          <p:spPr bwMode="auto">
            <a:xfrm>
              <a:off x="3504" y="1008"/>
              <a:ext cx="192" cy="288"/>
            </a:xfrm>
            <a:prstGeom prst="ellipse">
              <a:avLst/>
            </a:prstGeom>
            <a:gradFill rotWithShape="0">
              <a:gsLst>
                <a:gs pos="0">
                  <a:srgbClr val="DDDDDD"/>
                </a:gs>
                <a:gs pos="100000">
                  <a:srgbClr val="DDDDDD">
                    <a:gamma/>
                    <a:shade val="61176"/>
                    <a:invGamma/>
                  </a:srgbClr>
                </a:gs>
              </a:gsLst>
              <a:lin ang="5400000" scaled="1"/>
            </a:gradFill>
            <a:ln w="38100">
              <a:solidFill>
                <a:schemeClr val="tx1"/>
              </a:solidFill>
              <a:round/>
              <a:headEnd/>
              <a:tailEnd/>
            </a:ln>
            <a:effectLst/>
          </p:spPr>
          <p:txBody>
            <a:bodyPr wrap="none" anchor="ctr"/>
            <a:lstStyle/>
            <a:p>
              <a:endParaRPr lang="en-US" sz="1350"/>
            </a:p>
          </p:txBody>
        </p:sp>
        <p:sp>
          <p:nvSpPr>
            <p:cNvPr id="11834" name="Oval 29"/>
            <p:cNvSpPr>
              <a:spLocks noChangeArrowheads="1"/>
            </p:cNvSpPr>
            <p:nvPr/>
          </p:nvSpPr>
          <p:spPr bwMode="auto">
            <a:xfrm>
              <a:off x="4080" y="1008"/>
              <a:ext cx="192" cy="288"/>
            </a:xfrm>
            <a:prstGeom prst="ellipse">
              <a:avLst/>
            </a:prstGeom>
            <a:gradFill rotWithShape="0">
              <a:gsLst>
                <a:gs pos="0">
                  <a:srgbClr val="DDDDDD"/>
                </a:gs>
                <a:gs pos="100000">
                  <a:srgbClr val="DDDDDD">
                    <a:gamma/>
                    <a:shade val="61176"/>
                    <a:invGamma/>
                  </a:srgbClr>
                </a:gs>
              </a:gsLst>
              <a:lin ang="5400000" scaled="1"/>
            </a:gradFill>
            <a:ln w="38100">
              <a:solidFill>
                <a:schemeClr val="tx1"/>
              </a:solidFill>
              <a:round/>
              <a:headEnd/>
              <a:tailEnd/>
            </a:ln>
            <a:effectLst/>
          </p:spPr>
          <p:txBody>
            <a:bodyPr wrap="none" anchor="ctr"/>
            <a:lstStyle/>
            <a:p>
              <a:endParaRPr lang="en-US" sz="1350"/>
            </a:p>
          </p:txBody>
        </p:sp>
        <p:sp>
          <p:nvSpPr>
            <p:cNvPr id="11835" name="Oval 30"/>
            <p:cNvSpPr>
              <a:spLocks noChangeArrowheads="1"/>
            </p:cNvSpPr>
            <p:nvPr/>
          </p:nvSpPr>
          <p:spPr bwMode="auto">
            <a:xfrm>
              <a:off x="4656" y="1008"/>
              <a:ext cx="192" cy="288"/>
            </a:xfrm>
            <a:prstGeom prst="ellipse">
              <a:avLst/>
            </a:prstGeom>
            <a:gradFill rotWithShape="0">
              <a:gsLst>
                <a:gs pos="0">
                  <a:srgbClr val="DDDDDD"/>
                </a:gs>
                <a:gs pos="100000">
                  <a:srgbClr val="DDDDDD">
                    <a:gamma/>
                    <a:shade val="61176"/>
                    <a:invGamma/>
                  </a:srgbClr>
                </a:gs>
              </a:gsLst>
              <a:lin ang="5400000" scaled="1"/>
            </a:gradFill>
            <a:ln w="38100">
              <a:solidFill>
                <a:schemeClr val="tx1"/>
              </a:solidFill>
              <a:round/>
              <a:headEnd/>
              <a:tailEnd/>
            </a:ln>
            <a:effectLst/>
          </p:spPr>
          <p:txBody>
            <a:bodyPr wrap="none" anchor="ctr"/>
            <a:lstStyle/>
            <a:p>
              <a:endParaRPr lang="en-US" sz="1350"/>
            </a:p>
          </p:txBody>
        </p:sp>
        <p:sp>
          <p:nvSpPr>
            <p:cNvPr id="11836" name="Oval 31"/>
            <p:cNvSpPr>
              <a:spLocks noChangeArrowheads="1"/>
            </p:cNvSpPr>
            <p:nvPr/>
          </p:nvSpPr>
          <p:spPr bwMode="auto">
            <a:xfrm>
              <a:off x="5232" y="1008"/>
              <a:ext cx="192" cy="288"/>
            </a:xfrm>
            <a:prstGeom prst="ellipse">
              <a:avLst/>
            </a:prstGeom>
            <a:gradFill rotWithShape="0">
              <a:gsLst>
                <a:gs pos="0">
                  <a:srgbClr val="DDDDDD"/>
                </a:gs>
                <a:gs pos="100000">
                  <a:srgbClr val="DDDDDD">
                    <a:gamma/>
                    <a:shade val="61176"/>
                    <a:invGamma/>
                  </a:srgbClr>
                </a:gs>
              </a:gsLst>
              <a:lin ang="5400000" scaled="1"/>
            </a:gradFill>
            <a:ln w="38100">
              <a:solidFill>
                <a:schemeClr val="tx1"/>
              </a:solidFill>
              <a:round/>
              <a:headEnd/>
              <a:tailEnd/>
            </a:ln>
            <a:effectLst/>
          </p:spPr>
          <p:txBody>
            <a:bodyPr wrap="none" anchor="ctr"/>
            <a:lstStyle/>
            <a:p>
              <a:endParaRPr lang="en-US" sz="1350"/>
            </a:p>
          </p:txBody>
        </p:sp>
        <p:sp>
          <p:nvSpPr>
            <p:cNvPr id="11837" name="Oval 32"/>
            <p:cNvSpPr>
              <a:spLocks noChangeArrowheads="1"/>
            </p:cNvSpPr>
            <p:nvPr/>
          </p:nvSpPr>
          <p:spPr bwMode="auto">
            <a:xfrm>
              <a:off x="3216" y="1488"/>
              <a:ext cx="192" cy="288"/>
            </a:xfrm>
            <a:prstGeom prst="ellipse">
              <a:avLst/>
            </a:prstGeom>
            <a:gradFill rotWithShape="0">
              <a:gsLst>
                <a:gs pos="0">
                  <a:srgbClr val="DDDDDD"/>
                </a:gs>
                <a:gs pos="100000">
                  <a:srgbClr val="DDDDDD">
                    <a:gamma/>
                    <a:shade val="61176"/>
                    <a:invGamma/>
                  </a:srgbClr>
                </a:gs>
              </a:gsLst>
              <a:lin ang="5400000" scaled="1"/>
            </a:gradFill>
            <a:ln w="38100">
              <a:solidFill>
                <a:schemeClr val="tx1"/>
              </a:solidFill>
              <a:round/>
              <a:headEnd/>
              <a:tailEnd/>
            </a:ln>
            <a:effectLst/>
          </p:spPr>
          <p:txBody>
            <a:bodyPr wrap="none" anchor="ctr"/>
            <a:lstStyle/>
            <a:p>
              <a:endParaRPr lang="en-US" sz="1350"/>
            </a:p>
          </p:txBody>
        </p:sp>
        <p:sp>
          <p:nvSpPr>
            <p:cNvPr id="11838" name="Oval 33"/>
            <p:cNvSpPr>
              <a:spLocks noChangeArrowheads="1"/>
            </p:cNvSpPr>
            <p:nvPr/>
          </p:nvSpPr>
          <p:spPr bwMode="auto">
            <a:xfrm>
              <a:off x="3792" y="1488"/>
              <a:ext cx="192" cy="288"/>
            </a:xfrm>
            <a:prstGeom prst="ellipse">
              <a:avLst/>
            </a:prstGeom>
            <a:gradFill rotWithShape="0">
              <a:gsLst>
                <a:gs pos="0">
                  <a:srgbClr val="DDDDDD"/>
                </a:gs>
                <a:gs pos="100000">
                  <a:srgbClr val="DDDDDD">
                    <a:gamma/>
                    <a:shade val="61176"/>
                    <a:invGamma/>
                  </a:srgbClr>
                </a:gs>
              </a:gsLst>
              <a:lin ang="5400000" scaled="1"/>
            </a:gradFill>
            <a:ln w="38100">
              <a:solidFill>
                <a:schemeClr val="tx1"/>
              </a:solidFill>
              <a:round/>
              <a:headEnd/>
              <a:tailEnd/>
            </a:ln>
            <a:effectLst/>
          </p:spPr>
          <p:txBody>
            <a:bodyPr wrap="none" anchor="ctr"/>
            <a:lstStyle/>
            <a:p>
              <a:endParaRPr lang="en-US" sz="1350"/>
            </a:p>
          </p:txBody>
        </p:sp>
        <p:sp>
          <p:nvSpPr>
            <p:cNvPr id="11839" name="Oval 34"/>
            <p:cNvSpPr>
              <a:spLocks noChangeArrowheads="1"/>
            </p:cNvSpPr>
            <p:nvPr/>
          </p:nvSpPr>
          <p:spPr bwMode="auto">
            <a:xfrm>
              <a:off x="4368" y="1488"/>
              <a:ext cx="192" cy="288"/>
            </a:xfrm>
            <a:prstGeom prst="ellipse">
              <a:avLst/>
            </a:prstGeom>
            <a:gradFill rotWithShape="0">
              <a:gsLst>
                <a:gs pos="0">
                  <a:srgbClr val="DDDDDD"/>
                </a:gs>
                <a:gs pos="100000">
                  <a:srgbClr val="DDDDDD">
                    <a:gamma/>
                    <a:shade val="61176"/>
                    <a:invGamma/>
                  </a:srgbClr>
                </a:gs>
              </a:gsLst>
              <a:lin ang="5400000" scaled="1"/>
            </a:gradFill>
            <a:ln w="38100">
              <a:solidFill>
                <a:schemeClr val="tx1"/>
              </a:solidFill>
              <a:round/>
              <a:headEnd/>
              <a:tailEnd/>
            </a:ln>
            <a:effectLst/>
          </p:spPr>
          <p:txBody>
            <a:bodyPr wrap="none" anchor="ctr"/>
            <a:lstStyle/>
            <a:p>
              <a:endParaRPr lang="en-US" sz="1350"/>
            </a:p>
          </p:txBody>
        </p:sp>
        <p:sp>
          <p:nvSpPr>
            <p:cNvPr id="11840" name="Oval 35"/>
            <p:cNvSpPr>
              <a:spLocks noChangeArrowheads="1"/>
            </p:cNvSpPr>
            <p:nvPr/>
          </p:nvSpPr>
          <p:spPr bwMode="auto">
            <a:xfrm>
              <a:off x="4944" y="1488"/>
              <a:ext cx="192" cy="288"/>
            </a:xfrm>
            <a:prstGeom prst="ellipse">
              <a:avLst/>
            </a:prstGeom>
            <a:gradFill rotWithShape="0">
              <a:gsLst>
                <a:gs pos="0">
                  <a:srgbClr val="DDDDDD"/>
                </a:gs>
                <a:gs pos="100000">
                  <a:srgbClr val="DDDDDD">
                    <a:gamma/>
                    <a:shade val="61176"/>
                    <a:invGamma/>
                  </a:srgbClr>
                </a:gs>
              </a:gsLst>
              <a:lin ang="5400000" scaled="1"/>
            </a:gradFill>
            <a:ln w="38100">
              <a:solidFill>
                <a:schemeClr val="tx1"/>
              </a:solidFill>
              <a:round/>
              <a:headEnd/>
              <a:tailEnd/>
            </a:ln>
            <a:effectLst/>
          </p:spPr>
          <p:txBody>
            <a:bodyPr wrap="none" anchor="ctr"/>
            <a:lstStyle/>
            <a:p>
              <a:endParaRPr lang="en-US" sz="1350"/>
            </a:p>
          </p:txBody>
        </p:sp>
        <p:sp>
          <p:nvSpPr>
            <p:cNvPr id="11841" name="Oval 36"/>
            <p:cNvSpPr>
              <a:spLocks noChangeArrowheads="1"/>
            </p:cNvSpPr>
            <p:nvPr/>
          </p:nvSpPr>
          <p:spPr bwMode="auto">
            <a:xfrm>
              <a:off x="2928" y="1968"/>
              <a:ext cx="192" cy="288"/>
            </a:xfrm>
            <a:prstGeom prst="ellipse">
              <a:avLst/>
            </a:prstGeom>
            <a:gradFill rotWithShape="0">
              <a:gsLst>
                <a:gs pos="0">
                  <a:srgbClr val="DDDDDD"/>
                </a:gs>
                <a:gs pos="100000">
                  <a:srgbClr val="DDDDDD">
                    <a:gamma/>
                    <a:shade val="61176"/>
                    <a:invGamma/>
                  </a:srgbClr>
                </a:gs>
              </a:gsLst>
              <a:lin ang="5400000" scaled="1"/>
            </a:gradFill>
            <a:ln w="38100">
              <a:solidFill>
                <a:schemeClr val="tx1"/>
              </a:solidFill>
              <a:round/>
              <a:headEnd/>
              <a:tailEnd/>
            </a:ln>
            <a:effectLst/>
          </p:spPr>
          <p:txBody>
            <a:bodyPr wrap="none" anchor="ctr"/>
            <a:lstStyle/>
            <a:p>
              <a:endParaRPr lang="en-US" sz="1350"/>
            </a:p>
          </p:txBody>
        </p:sp>
        <p:sp>
          <p:nvSpPr>
            <p:cNvPr id="11842" name="Oval 37"/>
            <p:cNvSpPr>
              <a:spLocks noChangeArrowheads="1"/>
            </p:cNvSpPr>
            <p:nvPr/>
          </p:nvSpPr>
          <p:spPr bwMode="auto">
            <a:xfrm>
              <a:off x="5232" y="1968"/>
              <a:ext cx="192" cy="288"/>
            </a:xfrm>
            <a:prstGeom prst="ellipse">
              <a:avLst/>
            </a:prstGeom>
            <a:gradFill rotWithShape="0">
              <a:gsLst>
                <a:gs pos="0">
                  <a:srgbClr val="DDDDDD"/>
                </a:gs>
                <a:gs pos="100000">
                  <a:srgbClr val="DDDDDD">
                    <a:gamma/>
                    <a:shade val="61176"/>
                    <a:invGamma/>
                  </a:srgbClr>
                </a:gs>
              </a:gsLst>
              <a:lin ang="5400000" scaled="1"/>
            </a:gradFill>
            <a:ln w="38100">
              <a:solidFill>
                <a:schemeClr val="tx1"/>
              </a:solidFill>
              <a:round/>
              <a:headEnd/>
              <a:tailEnd/>
            </a:ln>
            <a:effectLst/>
          </p:spPr>
          <p:txBody>
            <a:bodyPr wrap="none" anchor="ctr"/>
            <a:lstStyle/>
            <a:p>
              <a:endParaRPr lang="en-US" sz="1350"/>
            </a:p>
          </p:txBody>
        </p:sp>
        <p:sp>
          <p:nvSpPr>
            <p:cNvPr id="11843" name="Oval 38"/>
            <p:cNvSpPr>
              <a:spLocks noChangeArrowheads="1"/>
            </p:cNvSpPr>
            <p:nvPr/>
          </p:nvSpPr>
          <p:spPr bwMode="auto">
            <a:xfrm>
              <a:off x="4656" y="1968"/>
              <a:ext cx="192" cy="288"/>
            </a:xfrm>
            <a:prstGeom prst="ellipse">
              <a:avLst/>
            </a:prstGeom>
            <a:gradFill rotWithShape="0">
              <a:gsLst>
                <a:gs pos="0">
                  <a:srgbClr val="DDDDDD"/>
                </a:gs>
                <a:gs pos="100000">
                  <a:srgbClr val="DDDDDD">
                    <a:gamma/>
                    <a:shade val="61176"/>
                    <a:invGamma/>
                  </a:srgbClr>
                </a:gs>
              </a:gsLst>
              <a:lin ang="5400000" scaled="1"/>
            </a:gradFill>
            <a:ln w="38100">
              <a:solidFill>
                <a:schemeClr val="tx1"/>
              </a:solidFill>
              <a:round/>
              <a:headEnd/>
              <a:tailEnd/>
            </a:ln>
            <a:effectLst/>
          </p:spPr>
          <p:txBody>
            <a:bodyPr wrap="none" anchor="ctr"/>
            <a:lstStyle/>
            <a:p>
              <a:endParaRPr lang="en-US" sz="1350"/>
            </a:p>
          </p:txBody>
        </p:sp>
        <p:sp>
          <p:nvSpPr>
            <p:cNvPr id="11844" name="Oval 39"/>
            <p:cNvSpPr>
              <a:spLocks noChangeArrowheads="1"/>
            </p:cNvSpPr>
            <p:nvPr/>
          </p:nvSpPr>
          <p:spPr bwMode="auto">
            <a:xfrm>
              <a:off x="4080" y="1968"/>
              <a:ext cx="192" cy="288"/>
            </a:xfrm>
            <a:prstGeom prst="ellipse">
              <a:avLst/>
            </a:prstGeom>
            <a:gradFill rotWithShape="0">
              <a:gsLst>
                <a:gs pos="0">
                  <a:srgbClr val="DDDDDD"/>
                </a:gs>
                <a:gs pos="100000">
                  <a:srgbClr val="DDDDDD">
                    <a:gamma/>
                    <a:shade val="61176"/>
                    <a:invGamma/>
                  </a:srgbClr>
                </a:gs>
              </a:gsLst>
              <a:lin ang="5400000" scaled="1"/>
            </a:gradFill>
            <a:ln w="38100">
              <a:solidFill>
                <a:schemeClr val="tx1"/>
              </a:solidFill>
              <a:round/>
              <a:headEnd/>
              <a:tailEnd/>
            </a:ln>
            <a:effectLst/>
          </p:spPr>
          <p:txBody>
            <a:bodyPr wrap="none" anchor="ctr"/>
            <a:lstStyle/>
            <a:p>
              <a:endParaRPr lang="en-US" sz="1350"/>
            </a:p>
          </p:txBody>
        </p:sp>
        <p:sp>
          <p:nvSpPr>
            <p:cNvPr id="11845" name="Oval 40"/>
            <p:cNvSpPr>
              <a:spLocks noChangeArrowheads="1"/>
            </p:cNvSpPr>
            <p:nvPr/>
          </p:nvSpPr>
          <p:spPr bwMode="auto">
            <a:xfrm>
              <a:off x="3504" y="1968"/>
              <a:ext cx="192" cy="288"/>
            </a:xfrm>
            <a:prstGeom prst="ellipse">
              <a:avLst/>
            </a:prstGeom>
            <a:gradFill rotWithShape="0">
              <a:gsLst>
                <a:gs pos="0">
                  <a:srgbClr val="DDDDDD"/>
                </a:gs>
                <a:gs pos="100000">
                  <a:srgbClr val="DDDDDD">
                    <a:gamma/>
                    <a:shade val="61176"/>
                    <a:invGamma/>
                  </a:srgbClr>
                </a:gs>
              </a:gsLst>
              <a:lin ang="5400000" scaled="1"/>
            </a:gradFill>
            <a:ln w="38100">
              <a:solidFill>
                <a:schemeClr val="tx1"/>
              </a:solidFill>
              <a:round/>
              <a:headEnd/>
              <a:tailEnd/>
            </a:ln>
            <a:effectLst/>
          </p:spPr>
          <p:txBody>
            <a:bodyPr wrap="none" anchor="ctr"/>
            <a:lstStyle/>
            <a:p>
              <a:endParaRPr lang="en-US" sz="1350"/>
            </a:p>
          </p:txBody>
        </p:sp>
        <p:sp>
          <p:nvSpPr>
            <p:cNvPr id="11846" name="Line 41"/>
            <p:cNvSpPr>
              <a:spLocks noChangeShapeType="1"/>
            </p:cNvSpPr>
            <p:nvPr/>
          </p:nvSpPr>
          <p:spPr bwMode="auto">
            <a:xfrm>
              <a:off x="3120" y="960"/>
              <a:ext cx="0" cy="1344"/>
            </a:xfrm>
            <a:prstGeom prst="line">
              <a:avLst/>
            </a:prstGeom>
            <a:noFill/>
            <a:ln w="3175">
              <a:solidFill>
                <a:schemeClr val="tx1"/>
              </a:solidFill>
              <a:prstDash val="lgDash"/>
              <a:round/>
              <a:headEnd/>
              <a:tailEnd/>
            </a:ln>
            <a:effectLst/>
          </p:spPr>
          <p:txBody>
            <a:bodyPr wrap="none" anchor="ctr"/>
            <a:lstStyle/>
            <a:p>
              <a:endParaRPr lang="en-US" sz="1350"/>
            </a:p>
          </p:txBody>
        </p:sp>
        <p:sp>
          <p:nvSpPr>
            <p:cNvPr id="11847" name="Line 42"/>
            <p:cNvSpPr>
              <a:spLocks noChangeShapeType="1"/>
            </p:cNvSpPr>
            <p:nvPr/>
          </p:nvSpPr>
          <p:spPr bwMode="auto">
            <a:xfrm>
              <a:off x="3216" y="960"/>
              <a:ext cx="0" cy="1344"/>
            </a:xfrm>
            <a:prstGeom prst="line">
              <a:avLst/>
            </a:prstGeom>
            <a:noFill/>
            <a:ln w="3175">
              <a:solidFill>
                <a:schemeClr val="tx1"/>
              </a:solidFill>
              <a:prstDash val="lgDash"/>
              <a:round/>
              <a:headEnd/>
              <a:tailEnd/>
            </a:ln>
            <a:effectLst/>
          </p:spPr>
          <p:txBody>
            <a:bodyPr wrap="none" anchor="ctr"/>
            <a:lstStyle/>
            <a:p>
              <a:endParaRPr lang="en-US" sz="1350"/>
            </a:p>
          </p:txBody>
        </p:sp>
        <p:sp>
          <p:nvSpPr>
            <p:cNvPr id="11848" name="Line 43"/>
            <p:cNvSpPr>
              <a:spLocks noChangeShapeType="1"/>
            </p:cNvSpPr>
            <p:nvPr/>
          </p:nvSpPr>
          <p:spPr bwMode="auto">
            <a:xfrm>
              <a:off x="3408" y="960"/>
              <a:ext cx="0" cy="1344"/>
            </a:xfrm>
            <a:prstGeom prst="line">
              <a:avLst/>
            </a:prstGeom>
            <a:noFill/>
            <a:ln w="3175">
              <a:solidFill>
                <a:schemeClr val="tx1"/>
              </a:solidFill>
              <a:prstDash val="lgDash"/>
              <a:round/>
              <a:headEnd/>
              <a:tailEnd/>
            </a:ln>
            <a:effectLst/>
          </p:spPr>
          <p:txBody>
            <a:bodyPr wrap="none" anchor="ctr"/>
            <a:lstStyle/>
            <a:p>
              <a:endParaRPr lang="en-US" sz="1350"/>
            </a:p>
          </p:txBody>
        </p:sp>
        <p:sp>
          <p:nvSpPr>
            <p:cNvPr id="11849" name="Line 44"/>
            <p:cNvSpPr>
              <a:spLocks noChangeShapeType="1"/>
            </p:cNvSpPr>
            <p:nvPr/>
          </p:nvSpPr>
          <p:spPr bwMode="auto">
            <a:xfrm>
              <a:off x="3504" y="960"/>
              <a:ext cx="0" cy="1344"/>
            </a:xfrm>
            <a:prstGeom prst="line">
              <a:avLst/>
            </a:prstGeom>
            <a:noFill/>
            <a:ln w="3175">
              <a:solidFill>
                <a:schemeClr val="tx1"/>
              </a:solidFill>
              <a:prstDash val="lgDash"/>
              <a:round/>
              <a:headEnd/>
              <a:tailEnd/>
            </a:ln>
            <a:effectLst/>
          </p:spPr>
          <p:txBody>
            <a:bodyPr wrap="none" anchor="ctr"/>
            <a:lstStyle/>
            <a:p>
              <a:endParaRPr lang="en-US" sz="1350"/>
            </a:p>
          </p:txBody>
        </p:sp>
        <p:grpSp>
          <p:nvGrpSpPr>
            <p:cNvPr id="11850" name="Group 45"/>
            <p:cNvGrpSpPr>
              <a:grpSpLocks/>
            </p:cNvGrpSpPr>
            <p:nvPr/>
          </p:nvGrpSpPr>
          <p:grpSpPr bwMode="auto">
            <a:xfrm>
              <a:off x="3696" y="960"/>
              <a:ext cx="96" cy="1344"/>
              <a:chOff x="3552" y="960"/>
              <a:chExt cx="96" cy="1344"/>
            </a:xfrm>
          </p:grpSpPr>
          <p:sp>
            <p:nvSpPr>
              <p:cNvPr id="11866" name="Line 46"/>
              <p:cNvSpPr>
                <a:spLocks noChangeShapeType="1"/>
              </p:cNvSpPr>
              <p:nvPr/>
            </p:nvSpPr>
            <p:spPr bwMode="auto">
              <a:xfrm>
                <a:off x="3552" y="960"/>
                <a:ext cx="0" cy="1344"/>
              </a:xfrm>
              <a:prstGeom prst="line">
                <a:avLst/>
              </a:prstGeom>
              <a:noFill/>
              <a:ln w="3175">
                <a:solidFill>
                  <a:schemeClr val="tx1"/>
                </a:solidFill>
                <a:prstDash val="lgDash"/>
                <a:round/>
                <a:headEnd/>
                <a:tailEnd/>
              </a:ln>
              <a:effectLst/>
            </p:spPr>
            <p:txBody>
              <a:bodyPr wrap="none" anchor="ctr"/>
              <a:lstStyle/>
              <a:p>
                <a:endParaRPr lang="en-US" sz="1350"/>
              </a:p>
            </p:txBody>
          </p:sp>
          <p:sp>
            <p:nvSpPr>
              <p:cNvPr id="11867" name="Line 47"/>
              <p:cNvSpPr>
                <a:spLocks noChangeShapeType="1"/>
              </p:cNvSpPr>
              <p:nvPr/>
            </p:nvSpPr>
            <p:spPr bwMode="auto">
              <a:xfrm>
                <a:off x="3648" y="960"/>
                <a:ext cx="0" cy="1344"/>
              </a:xfrm>
              <a:prstGeom prst="line">
                <a:avLst/>
              </a:prstGeom>
              <a:noFill/>
              <a:ln w="3175">
                <a:solidFill>
                  <a:schemeClr val="tx1"/>
                </a:solidFill>
                <a:prstDash val="lgDash"/>
                <a:round/>
                <a:headEnd/>
                <a:tailEnd/>
              </a:ln>
              <a:effectLst/>
            </p:spPr>
            <p:txBody>
              <a:bodyPr wrap="none" anchor="ctr"/>
              <a:lstStyle/>
              <a:p>
                <a:endParaRPr lang="en-US" sz="1350"/>
              </a:p>
            </p:txBody>
          </p:sp>
        </p:grpSp>
        <p:grpSp>
          <p:nvGrpSpPr>
            <p:cNvPr id="11851" name="Group 11850"/>
            <p:cNvGrpSpPr>
              <a:grpSpLocks/>
            </p:cNvGrpSpPr>
            <p:nvPr/>
          </p:nvGrpSpPr>
          <p:grpSpPr bwMode="auto">
            <a:xfrm>
              <a:off x="4272" y="960"/>
              <a:ext cx="96" cy="1344"/>
              <a:chOff x="3552" y="960"/>
              <a:chExt cx="96" cy="1344"/>
            </a:xfrm>
          </p:grpSpPr>
          <p:sp>
            <p:nvSpPr>
              <p:cNvPr id="11864" name="Line 49"/>
              <p:cNvSpPr>
                <a:spLocks noChangeShapeType="1"/>
              </p:cNvSpPr>
              <p:nvPr/>
            </p:nvSpPr>
            <p:spPr bwMode="auto">
              <a:xfrm>
                <a:off x="3552" y="960"/>
                <a:ext cx="0" cy="1344"/>
              </a:xfrm>
              <a:prstGeom prst="line">
                <a:avLst/>
              </a:prstGeom>
              <a:noFill/>
              <a:ln w="3175">
                <a:solidFill>
                  <a:schemeClr val="tx1"/>
                </a:solidFill>
                <a:prstDash val="lgDash"/>
                <a:round/>
                <a:headEnd/>
                <a:tailEnd/>
              </a:ln>
              <a:effectLst/>
            </p:spPr>
            <p:txBody>
              <a:bodyPr wrap="none" anchor="ctr"/>
              <a:lstStyle/>
              <a:p>
                <a:endParaRPr lang="en-US" sz="1350"/>
              </a:p>
            </p:txBody>
          </p:sp>
          <p:sp>
            <p:nvSpPr>
              <p:cNvPr id="11865" name="Line 50"/>
              <p:cNvSpPr>
                <a:spLocks noChangeShapeType="1"/>
              </p:cNvSpPr>
              <p:nvPr/>
            </p:nvSpPr>
            <p:spPr bwMode="auto">
              <a:xfrm>
                <a:off x="3648" y="960"/>
                <a:ext cx="0" cy="1344"/>
              </a:xfrm>
              <a:prstGeom prst="line">
                <a:avLst/>
              </a:prstGeom>
              <a:noFill/>
              <a:ln w="3175">
                <a:solidFill>
                  <a:schemeClr val="tx1"/>
                </a:solidFill>
                <a:prstDash val="lgDash"/>
                <a:round/>
                <a:headEnd/>
                <a:tailEnd/>
              </a:ln>
              <a:effectLst/>
            </p:spPr>
            <p:txBody>
              <a:bodyPr wrap="none" anchor="ctr"/>
              <a:lstStyle/>
              <a:p>
                <a:endParaRPr lang="en-US" sz="1350"/>
              </a:p>
            </p:txBody>
          </p:sp>
        </p:grpSp>
        <p:grpSp>
          <p:nvGrpSpPr>
            <p:cNvPr id="11852" name="Group 51"/>
            <p:cNvGrpSpPr>
              <a:grpSpLocks/>
            </p:cNvGrpSpPr>
            <p:nvPr/>
          </p:nvGrpSpPr>
          <p:grpSpPr bwMode="auto">
            <a:xfrm>
              <a:off x="3984" y="960"/>
              <a:ext cx="96" cy="1344"/>
              <a:chOff x="3552" y="960"/>
              <a:chExt cx="96" cy="1344"/>
            </a:xfrm>
          </p:grpSpPr>
          <p:sp>
            <p:nvSpPr>
              <p:cNvPr id="11862" name="Line 52"/>
              <p:cNvSpPr>
                <a:spLocks noChangeShapeType="1"/>
              </p:cNvSpPr>
              <p:nvPr/>
            </p:nvSpPr>
            <p:spPr bwMode="auto">
              <a:xfrm>
                <a:off x="3552" y="960"/>
                <a:ext cx="0" cy="1344"/>
              </a:xfrm>
              <a:prstGeom prst="line">
                <a:avLst/>
              </a:prstGeom>
              <a:noFill/>
              <a:ln w="3175">
                <a:solidFill>
                  <a:schemeClr val="tx1"/>
                </a:solidFill>
                <a:prstDash val="lgDash"/>
                <a:round/>
                <a:headEnd/>
                <a:tailEnd/>
              </a:ln>
              <a:effectLst/>
            </p:spPr>
            <p:txBody>
              <a:bodyPr wrap="none" anchor="ctr"/>
              <a:lstStyle/>
              <a:p>
                <a:endParaRPr lang="en-US" sz="1350"/>
              </a:p>
            </p:txBody>
          </p:sp>
          <p:sp>
            <p:nvSpPr>
              <p:cNvPr id="11863" name="Line 53"/>
              <p:cNvSpPr>
                <a:spLocks noChangeShapeType="1"/>
              </p:cNvSpPr>
              <p:nvPr/>
            </p:nvSpPr>
            <p:spPr bwMode="auto">
              <a:xfrm>
                <a:off x="3648" y="960"/>
                <a:ext cx="0" cy="1344"/>
              </a:xfrm>
              <a:prstGeom prst="line">
                <a:avLst/>
              </a:prstGeom>
              <a:noFill/>
              <a:ln w="3175">
                <a:solidFill>
                  <a:schemeClr val="tx1"/>
                </a:solidFill>
                <a:prstDash val="lgDash"/>
                <a:round/>
                <a:headEnd/>
                <a:tailEnd/>
              </a:ln>
              <a:effectLst/>
            </p:spPr>
            <p:txBody>
              <a:bodyPr wrap="none" anchor="ctr"/>
              <a:lstStyle/>
              <a:p>
                <a:endParaRPr lang="en-US" sz="1350"/>
              </a:p>
            </p:txBody>
          </p:sp>
        </p:grpSp>
        <p:grpSp>
          <p:nvGrpSpPr>
            <p:cNvPr id="11853" name="Group 54"/>
            <p:cNvGrpSpPr>
              <a:grpSpLocks/>
            </p:cNvGrpSpPr>
            <p:nvPr/>
          </p:nvGrpSpPr>
          <p:grpSpPr bwMode="auto">
            <a:xfrm>
              <a:off x="5136" y="960"/>
              <a:ext cx="96" cy="1344"/>
              <a:chOff x="3552" y="960"/>
              <a:chExt cx="96" cy="1344"/>
            </a:xfrm>
          </p:grpSpPr>
          <p:sp>
            <p:nvSpPr>
              <p:cNvPr id="11860" name="Line 55"/>
              <p:cNvSpPr>
                <a:spLocks noChangeShapeType="1"/>
              </p:cNvSpPr>
              <p:nvPr/>
            </p:nvSpPr>
            <p:spPr bwMode="auto">
              <a:xfrm>
                <a:off x="3552" y="960"/>
                <a:ext cx="0" cy="1344"/>
              </a:xfrm>
              <a:prstGeom prst="line">
                <a:avLst/>
              </a:prstGeom>
              <a:noFill/>
              <a:ln w="3175">
                <a:solidFill>
                  <a:schemeClr val="tx1"/>
                </a:solidFill>
                <a:prstDash val="lgDash"/>
                <a:round/>
                <a:headEnd/>
                <a:tailEnd/>
              </a:ln>
              <a:effectLst/>
            </p:spPr>
            <p:txBody>
              <a:bodyPr wrap="none" anchor="ctr"/>
              <a:lstStyle/>
              <a:p>
                <a:endParaRPr lang="en-US" sz="1350"/>
              </a:p>
            </p:txBody>
          </p:sp>
          <p:sp>
            <p:nvSpPr>
              <p:cNvPr id="11861" name="Line 56"/>
              <p:cNvSpPr>
                <a:spLocks noChangeShapeType="1"/>
              </p:cNvSpPr>
              <p:nvPr/>
            </p:nvSpPr>
            <p:spPr bwMode="auto">
              <a:xfrm>
                <a:off x="3648" y="960"/>
                <a:ext cx="0" cy="1344"/>
              </a:xfrm>
              <a:prstGeom prst="line">
                <a:avLst/>
              </a:prstGeom>
              <a:noFill/>
              <a:ln w="3175">
                <a:solidFill>
                  <a:schemeClr val="tx1"/>
                </a:solidFill>
                <a:prstDash val="lgDash"/>
                <a:round/>
                <a:headEnd/>
                <a:tailEnd/>
              </a:ln>
              <a:effectLst/>
            </p:spPr>
            <p:txBody>
              <a:bodyPr wrap="none" anchor="ctr"/>
              <a:lstStyle/>
              <a:p>
                <a:endParaRPr lang="en-US" sz="1350"/>
              </a:p>
            </p:txBody>
          </p:sp>
        </p:grpSp>
        <p:grpSp>
          <p:nvGrpSpPr>
            <p:cNvPr id="11854" name="Group 57"/>
            <p:cNvGrpSpPr>
              <a:grpSpLocks/>
            </p:cNvGrpSpPr>
            <p:nvPr/>
          </p:nvGrpSpPr>
          <p:grpSpPr bwMode="auto">
            <a:xfrm>
              <a:off x="4560" y="960"/>
              <a:ext cx="96" cy="1344"/>
              <a:chOff x="3552" y="960"/>
              <a:chExt cx="96" cy="1344"/>
            </a:xfrm>
          </p:grpSpPr>
          <p:sp>
            <p:nvSpPr>
              <p:cNvPr id="11858" name="Line 58"/>
              <p:cNvSpPr>
                <a:spLocks noChangeShapeType="1"/>
              </p:cNvSpPr>
              <p:nvPr/>
            </p:nvSpPr>
            <p:spPr bwMode="auto">
              <a:xfrm>
                <a:off x="3552" y="960"/>
                <a:ext cx="0" cy="1344"/>
              </a:xfrm>
              <a:prstGeom prst="line">
                <a:avLst/>
              </a:prstGeom>
              <a:noFill/>
              <a:ln w="3175">
                <a:solidFill>
                  <a:schemeClr val="tx1"/>
                </a:solidFill>
                <a:prstDash val="lgDash"/>
                <a:round/>
                <a:headEnd/>
                <a:tailEnd/>
              </a:ln>
              <a:effectLst/>
            </p:spPr>
            <p:txBody>
              <a:bodyPr wrap="none" anchor="ctr"/>
              <a:lstStyle/>
              <a:p>
                <a:endParaRPr lang="en-US" sz="1350"/>
              </a:p>
            </p:txBody>
          </p:sp>
          <p:sp>
            <p:nvSpPr>
              <p:cNvPr id="11859" name="Line 59"/>
              <p:cNvSpPr>
                <a:spLocks noChangeShapeType="1"/>
              </p:cNvSpPr>
              <p:nvPr/>
            </p:nvSpPr>
            <p:spPr bwMode="auto">
              <a:xfrm>
                <a:off x="3648" y="960"/>
                <a:ext cx="0" cy="1344"/>
              </a:xfrm>
              <a:prstGeom prst="line">
                <a:avLst/>
              </a:prstGeom>
              <a:noFill/>
              <a:ln w="3175">
                <a:solidFill>
                  <a:schemeClr val="tx1"/>
                </a:solidFill>
                <a:prstDash val="lgDash"/>
                <a:round/>
                <a:headEnd/>
                <a:tailEnd/>
              </a:ln>
              <a:effectLst/>
            </p:spPr>
            <p:txBody>
              <a:bodyPr wrap="none" anchor="ctr"/>
              <a:lstStyle/>
              <a:p>
                <a:endParaRPr lang="en-US" sz="1350"/>
              </a:p>
            </p:txBody>
          </p:sp>
        </p:grpSp>
        <p:grpSp>
          <p:nvGrpSpPr>
            <p:cNvPr id="11855" name="Group 60"/>
            <p:cNvGrpSpPr>
              <a:grpSpLocks/>
            </p:cNvGrpSpPr>
            <p:nvPr/>
          </p:nvGrpSpPr>
          <p:grpSpPr bwMode="auto">
            <a:xfrm>
              <a:off x="4848" y="960"/>
              <a:ext cx="96" cy="1344"/>
              <a:chOff x="3552" y="960"/>
              <a:chExt cx="96" cy="1344"/>
            </a:xfrm>
          </p:grpSpPr>
          <p:sp>
            <p:nvSpPr>
              <p:cNvPr id="11856" name="Line 61"/>
              <p:cNvSpPr>
                <a:spLocks noChangeShapeType="1"/>
              </p:cNvSpPr>
              <p:nvPr/>
            </p:nvSpPr>
            <p:spPr bwMode="auto">
              <a:xfrm>
                <a:off x="3552" y="960"/>
                <a:ext cx="0" cy="1344"/>
              </a:xfrm>
              <a:prstGeom prst="line">
                <a:avLst/>
              </a:prstGeom>
              <a:noFill/>
              <a:ln w="3175">
                <a:solidFill>
                  <a:schemeClr val="tx1"/>
                </a:solidFill>
                <a:prstDash val="lgDash"/>
                <a:round/>
                <a:headEnd/>
                <a:tailEnd/>
              </a:ln>
              <a:effectLst/>
            </p:spPr>
            <p:txBody>
              <a:bodyPr wrap="none" anchor="ctr"/>
              <a:lstStyle/>
              <a:p>
                <a:endParaRPr lang="en-US" sz="1350"/>
              </a:p>
            </p:txBody>
          </p:sp>
          <p:sp>
            <p:nvSpPr>
              <p:cNvPr id="11857" name="Line 62"/>
              <p:cNvSpPr>
                <a:spLocks noChangeShapeType="1"/>
              </p:cNvSpPr>
              <p:nvPr/>
            </p:nvSpPr>
            <p:spPr bwMode="auto">
              <a:xfrm>
                <a:off x="3648" y="960"/>
                <a:ext cx="0" cy="1344"/>
              </a:xfrm>
              <a:prstGeom prst="line">
                <a:avLst/>
              </a:prstGeom>
              <a:noFill/>
              <a:ln w="3175">
                <a:solidFill>
                  <a:schemeClr val="tx1"/>
                </a:solidFill>
                <a:prstDash val="lgDash"/>
                <a:round/>
                <a:headEnd/>
                <a:tailEnd/>
              </a:ln>
              <a:effectLst/>
            </p:spPr>
            <p:txBody>
              <a:bodyPr wrap="none" anchor="ctr"/>
              <a:lstStyle/>
              <a:p>
                <a:endParaRPr lang="en-US" sz="1350"/>
              </a:p>
            </p:txBody>
          </p:sp>
        </p:grpSp>
      </p:grpSp>
    </p:spTree>
    <p:extLst>
      <p:ext uri="{BB962C8B-B14F-4D97-AF65-F5344CB8AC3E}">
        <p14:creationId xmlns:p14="http://schemas.microsoft.com/office/powerpoint/2010/main" val="268767367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HYCA"/>
          <p:cNvPicPr>
            <a:picLocks noGrp="1" noChangeAspect="1" noChangeArrowheads="1"/>
          </p:cNvPicPr>
          <p:nvPr>
            <p:ph idx="1"/>
          </p:nvPr>
        </p:nvPicPr>
        <p:blipFill>
          <a:blip r:embed="rId3"/>
          <a:srcRect/>
          <a:stretch>
            <a:fillRect/>
          </a:stretch>
        </p:blipFill>
        <p:spPr>
          <a:xfrm>
            <a:off x="1485900" y="1714500"/>
            <a:ext cx="3429000" cy="2314575"/>
          </a:xfrm>
          <a:ln>
            <a:solidFill>
              <a:srgbClr val="000000"/>
            </a:solidFill>
          </a:ln>
        </p:spPr>
      </p:pic>
      <p:sp>
        <p:nvSpPr>
          <p:cNvPr id="35844" name="Rectangle 7"/>
          <p:cNvSpPr>
            <a:spLocks noChangeArrowheads="1"/>
          </p:cNvSpPr>
          <p:nvPr/>
        </p:nvSpPr>
        <p:spPr bwMode="auto">
          <a:xfrm>
            <a:off x="5086350" y="2057400"/>
            <a:ext cx="36004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lstStyle>
            <a:lvl1pPr marL="342900" indent="-342900">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spcBef>
                <a:spcPct val="20000"/>
              </a:spcBef>
              <a:buSzPct val="100000"/>
              <a:buFont typeface="Arial" panose="020B0604020202020204" pitchFamily="34" charset="0"/>
              <a:buChar char="•"/>
            </a:pPr>
            <a:r>
              <a:rPr lang="en-US" altLang="nl-BE" sz="1800" dirty="0"/>
              <a:t>Galvanized (standard)</a:t>
            </a:r>
          </a:p>
          <a:p>
            <a:pPr>
              <a:spcBef>
                <a:spcPct val="20000"/>
              </a:spcBef>
              <a:buSzPct val="100000"/>
              <a:buFont typeface="Arial" panose="020B0604020202020204" pitchFamily="34" charset="0"/>
              <a:buChar char="•"/>
            </a:pPr>
            <a:r>
              <a:rPr lang="en-US" altLang="nl-BE" sz="1800" dirty="0" smtClean="0"/>
              <a:t>304/316 </a:t>
            </a:r>
            <a:r>
              <a:rPr lang="en-US" altLang="nl-BE" sz="1800" dirty="0"/>
              <a:t>Stainless Steel  Coil</a:t>
            </a:r>
          </a:p>
        </p:txBody>
      </p:sp>
      <p:sp>
        <p:nvSpPr>
          <p:cNvPr id="543752" name="Text Box 8"/>
          <p:cNvSpPr txBox="1">
            <a:spLocks noChangeArrowheads="1"/>
          </p:cNvSpPr>
          <p:nvPr/>
        </p:nvSpPr>
        <p:spPr bwMode="auto">
          <a:xfrm>
            <a:off x="3871191" y="1078126"/>
            <a:ext cx="1543050" cy="415498"/>
          </a:xfrm>
          <a:prstGeom prst="rect">
            <a:avLst/>
          </a:prstGeom>
          <a:noFill/>
          <a:ln w="38100">
            <a:noFill/>
            <a:miter lim="800000"/>
            <a:headEnd/>
            <a:tailEnd/>
          </a:ln>
          <a:effectLst/>
        </p:spPr>
        <p:txBody>
          <a:bodyPr wrap="square">
            <a:spAutoFit/>
          </a:bodyPr>
          <a:lstStyle/>
          <a:p>
            <a:pPr>
              <a:spcBef>
                <a:spcPct val="50000"/>
              </a:spcBef>
              <a:defRPr/>
            </a:pPr>
            <a:r>
              <a:rPr lang="en-US" sz="2000" b="1" dirty="0">
                <a:solidFill>
                  <a:srgbClr val="0B5971"/>
                </a:solidFill>
                <a:latin typeface="Arial" panose="020B0604020202020204" pitchFamily="34" charset="0"/>
                <a:cs typeface="Arial" panose="020B0604020202020204" pitchFamily="34" charset="0"/>
              </a:rPr>
              <a:t>Coil </a:t>
            </a:r>
            <a:r>
              <a:rPr lang="en-US" sz="2000" b="1" dirty="0" smtClean="0">
                <a:solidFill>
                  <a:srgbClr val="0B5971"/>
                </a:solidFill>
                <a:latin typeface="Arial" panose="020B0604020202020204" pitchFamily="34" charset="0"/>
                <a:cs typeface="Arial" panose="020B0604020202020204" pitchFamily="34" charset="0"/>
              </a:rPr>
              <a:t>Types</a:t>
            </a:r>
            <a:endParaRPr lang="en-US" sz="2000" b="1" dirty="0">
              <a:solidFill>
                <a:srgbClr val="0B5971"/>
              </a:solidFill>
              <a:latin typeface="Arial" panose="020B0604020202020204" pitchFamily="34" charset="0"/>
              <a:cs typeface="Arial" panose="020B0604020202020204" pitchFamily="34" charset="0"/>
            </a:endParaRPr>
          </a:p>
        </p:txBody>
      </p:sp>
      <p:pic>
        <p:nvPicPr>
          <p:cNvPr id="35846" name="Picture 6"/>
          <p:cNvPicPr>
            <a:picLocks noChangeAspect="1" noChangeArrowheads="1"/>
          </p:cNvPicPr>
          <p:nvPr/>
        </p:nvPicPr>
        <p:blipFill>
          <a:blip r:embed="rId4"/>
          <a:srcRect/>
          <a:stretch>
            <a:fillRect/>
          </a:stretch>
        </p:blipFill>
        <p:spPr bwMode="auto">
          <a:xfrm>
            <a:off x="1371601" y="1885950"/>
            <a:ext cx="3631406" cy="1943100"/>
          </a:xfrm>
          <a:prstGeom prst="rect">
            <a:avLst/>
          </a:prstGeom>
          <a:noFill/>
          <a:ln w="9525">
            <a:solidFill>
              <a:schemeClr val="accent4">
                <a:lumMod val="10000"/>
              </a:schemeClr>
            </a:solidFill>
            <a:miter lim="800000"/>
            <a:headEnd/>
            <a:tailEnd/>
          </a:ln>
        </p:spPr>
      </p:pic>
      <p:sp>
        <p:nvSpPr>
          <p:cNvPr id="8" name="Rectangle 2"/>
          <p:cNvSpPr>
            <a:spLocks noGrp="1" noChangeArrowheads="1"/>
          </p:cNvSpPr>
          <p:nvPr>
            <p:ph type="title"/>
          </p:nvPr>
        </p:nvSpPr>
        <p:spPr>
          <a:xfrm>
            <a:off x="1821530" y="0"/>
            <a:ext cx="5642372" cy="857250"/>
          </a:xfrm>
          <a:effectLst/>
        </p:spPr>
        <p:txBody>
          <a:bodyPr/>
          <a:lstStyle/>
          <a:p>
            <a:pPr algn="ctr">
              <a:defRPr/>
            </a:pPr>
            <a:r>
              <a:rPr lang="en-US" dirty="0" smtClean="0"/>
              <a:t>Exclusive Thermal-</a:t>
            </a:r>
            <a:r>
              <a:rPr lang="en-US" dirty="0" err="1" smtClean="0"/>
              <a:t>pak</a:t>
            </a:r>
            <a:r>
              <a:rPr lang="en-US" baseline="30000" dirty="0" smtClean="0"/>
              <a:t>®</a:t>
            </a:r>
            <a:r>
              <a:rPr lang="en-US" dirty="0" smtClean="0"/>
              <a:t> Coil</a:t>
            </a:r>
            <a:endParaRPr lang="en-US" dirty="0"/>
          </a:p>
        </p:txBody>
      </p:sp>
    </p:spTree>
    <p:extLst>
      <p:ext uri="{BB962C8B-B14F-4D97-AF65-F5344CB8AC3E}">
        <p14:creationId xmlns:p14="http://schemas.microsoft.com/office/powerpoint/2010/main" val="931022030"/>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3584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5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4378" y="2931318"/>
            <a:ext cx="1714500" cy="1788319"/>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71043" name="Rectangle 3"/>
          <p:cNvSpPr>
            <a:spLocks noGrp="1" noChangeArrowheads="1"/>
          </p:cNvSpPr>
          <p:nvPr>
            <p:ph type="title"/>
          </p:nvPr>
        </p:nvSpPr>
        <p:spPr>
          <a:xfrm>
            <a:off x="0" y="0"/>
            <a:ext cx="9144000" cy="656843"/>
          </a:xfrm>
          <a:effectLst/>
        </p:spPr>
        <p:txBody>
          <a:bodyPr/>
          <a:lstStyle/>
          <a:p>
            <a:pPr algn="ctr"/>
            <a:r>
              <a:rPr lang="en-US" altLang="nl-BE" dirty="0" smtClean="0"/>
              <a:t>ATW Simplified Maintenance</a:t>
            </a:r>
            <a:endParaRPr lang="en-US" altLang="nl-BE" dirty="0"/>
          </a:p>
        </p:txBody>
      </p:sp>
      <p:sp>
        <p:nvSpPr>
          <p:cNvPr id="38916" name="Rectangle 4"/>
          <p:cNvSpPr>
            <a:spLocks noGrp="1" noChangeArrowheads="1"/>
          </p:cNvSpPr>
          <p:nvPr>
            <p:ph type="body" idx="1"/>
          </p:nvPr>
        </p:nvSpPr>
        <p:spPr>
          <a:xfrm>
            <a:off x="4580334" y="2113741"/>
            <a:ext cx="3949302" cy="1859756"/>
          </a:xfrm>
        </p:spPr>
        <p:txBody>
          <a:bodyPr vert="horz" lIns="67866" tIns="33338" rIns="67866" bIns="33338" rtlCol="0">
            <a:noAutofit/>
          </a:bodyPr>
          <a:lstStyle/>
          <a:p>
            <a:pPr>
              <a:lnSpc>
                <a:spcPct val="90000"/>
              </a:lnSpc>
              <a:spcAft>
                <a:spcPct val="30000"/>
              </a:spcAft>
              <a:defRPr/>
            </a:pPr>
            <a:r>
              <a:rPr lang="en-US" sz="1800" b="0" dirty="0" smtClean="0"/>
              <a:t>THERMAL-PAK</a:t>
            </a:r>
            <a:r>
              <a:rPr lang="en-US" sz="1800" b="0" baseline="30000" dirty="0"/>
              <a:t>®</a:t>
            </a:r>
            <a:r>
              <a:rPr lang="en-US" sz="1800" b="0" dirty="0"/>
              <a:t> COIL Acts As</a:t>
            </a:r>
            <a:br>
              <a:rPr lang="en-US" sz="1800" b="0" dirty="0"/>
            </a:br>
            <a:r>
              <a:rPr lang="en-US" sz="1800" b="0" dirty="0"/>
              <a:t>Working Platform</a:t>
            </a:r>
          </a:p>
          <a:p>
            <a:pPr>
              <a:lnSpc>
                <a:spcPct val="90000"/>
              </a:lnSpc>
              <a:spcAft>
                <a:spcPct val="30000"/>
              </a:spcAft>
              <a:defRPr/>
            </a:pPr>
            <a:r>
              <a:rPr lang="en-US" sz="1800" b="0" dirty="0"/>
              <a:t>Provides “Safe” Work Area</a:t>
            </a:r>
            <a:br>
              <a:rPr lang="en-US" sz="1800" b="0" dirty="0"/>
            </a:br>
            <a:r>
              <a:rPr lang="en-US" sz="1800" b="0" dirty="0"/>
              <a:t>to Perform Maintenance on</a:t>
            </a:r>
            <a:br>
              <a:rPr lang="en-US" sz="1800" b="0" dirty="0"/>
            </a:br>
            <a:r>
              <a:rPr lang="en-US" sz="1800" b="0" dirty="0"/>
              <a:t>Mechanical Equipment and</a:t>
            </a:r>
            <a:br>
              <a:rPr lang="en-US" sz="1800" b="0" dirty="0"/>
            </a:br>
            <a:r>
              <a:rPr lang="en-US" sz="1800" b="0" dirty="0"/>
              <a:t>Spray Distribution System</a:t>
            </a:r>
          </a:p>
        </p:txBody>
      </p:sp>
      <p:sp>
        <p:nvSpPr>
          <p:cNvPr id="471045" name="Rectangle 5"/>
          <p:cNvSpPr>
            <a:spLocks noChangeArrowheads="1"/>
          </p:cNvSpPr>
          <p:nvPr/>
        </p:nvSpPr>
        <p:spPr bwMode="auto">
          <a:xfrm>
            <a:off x="1714500" y="895350"/>
            <a:ext cx="5715000" cy="979884"/>
          </a:xfrm>
          <a:prstGeom prst="rect">
            <a:avLst/>
          </a:prstGeom>
          <a:noFill/>
          <a:ln w="9525">
            <a:noFill/>
            <a:miter lim="800000"/>
            <a:headEnd/>
            <a:tailEnd/>
          </a:ln>
          <a:effectLst/>
        </p:spPr>
        <p:txBody>
          <a:bodyPr lIns="67866" tIns="33338" rIns="67866" bIns="33338" anchor="ctr"/>
          <a:lstStyle/>
          <a:p>
            <a:pPr algn="ctr">
              <a:defRPr/>
            </a:pPr>
            <a:r>
              <a:rPr lang="en-US" sz="2000" b="1" dirty="0">
                <a:solidFill>
                  <a:srgbClr val="0B5971"/>
                </a:solidFill>
                <a:latin typeface="Arial" panose="020B0604020202020204" pitchFamily="34" charset="0"/>
                <a:cs typeface="Arial" panose="020B0604020202020204" pitchFamily="34" charset="0"/>
              </a:rPr>
              <a:t>The Most Accessible Mechanical Equipment and Spray Distribution System in the Industry</a:t>
            </a:r>
          </a:p>
        </p:txBody>
      </p:sp>
      <p:pic>
        <p:nvPicPr>
          <p:cNvPr id="38918" name="Picture 7" descr="P"/>
          <p:cNvPicPr>
            <a:picLocks noChangeAspect="1" noChangeArrowheads="1"/>
          </p:cNvPicPr>
          <p:nvPr/>
        </p:nvPicPr>
        <p:blipFill>
          <a:blip r:embed="rId4" cstate="print">
            <a:extLst>
              <a:ext uri="{28A0092B-C50C-407E-A947-70E740481C1C}">
                <a14:useLocalDpi xmlns:a14="http://schemas.microsoft.com/office/drawing/2010/main" val="0"/>
              </a:ext>
            </a:extLst>
          </a:blip>
          <a:srcRect l="6557" t="6520" r="6557" b="6520"/>
          <a:stretch>
            <a:fillRect/>
          </a:stretch>
        </p:blipFill>
        <p:spPr bwMode="auto">
          <a:xfrm>
            <a:off x="1455539" y="1875233"/>
            <a:ext cx="1935956" cy="19502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557277"/>
      </p:ext>
    </p:extLst>
  </p:cSld>
  <p:clrMapOvr>
    <a:masterClrMapping/>
  </p:clrMapOvr>
  <p:transition spd="med">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7" name="Rectangle 1027"/>
          <p:cNvSpPr>
            <a:spLocks noGrp="1" noChangeArrowheads="1"/>
          </p:cNvSpPr>
          <p:nvPr>
            <p:ph type="body" idx="1"/>
          </p:nvPr>
        </p:nvSpPr>
        <p:spPr>
          <a:xfrm>
            <a:off x="1657350" y="2000251"/>
            <a:ext cx="5829300" cy="1994297"/>
          </a:xfrm>
        </p:spPr>
        <p:txBody>
          <a:bodyPr>
            <a:normAutofit/>
          </a:bodyPr>
          <a:lstStyle/>
          <a:p>
            <a:pPr algn="ctr">
              <a:buFont typeface="Symbol" panose="05050102010706020507" pitchFamily="18" charset="2"/>
              <a:buNone/>
              <a:defRPr/>
            </a:pPr>
            <a:r>
              <a:rPr lang="en-US" sz="3300">
                <a:effectLst>
                  <a:outerShdw blurRad="38100" dist="38100" dir="2700000" algn="tl">
                    <a:srgbClr val="000000">
                      <a:alpha val="43137"/>
                    </a:srgbClr>
                  </a:outerShdw>
                </a:effectLst>
              </a:rPr>
              <a:t>CLOSED CIRCUIT COOLER</a:t>
            </a:r>
          </a:p>
          <a:p>
            <a:pPr algn="ctr">
              <a:buFont typeface="Symbol" panose="05050102010706020507" pitchFamily="18" charset="2"/>
              <a:buNone/>
              <a:defRPr/>
            </a:pPr>
            <a:r>
              <a:rPr lang="en-US" sz="3300">
                <a:effectLst>
                  <a:outerShdw blurRad="38100" dist="38100" dir="2700000" algn="tl">
                    <a:srgbClr val="000000">
                      <a:alpha val="43137"/>
                    </a:srgbClr>
                  </a:outerShdw>
                </a:effectLst>
              </a:rPr>
              <a:t>Product and Application Overview</a:t>
            </a:r>
          </a:p>
        </p:txBody>
      </p:sp>
    </p:spTree>
    <p:extLst>
      <p:ext uri="{BB962C8B-B14F-4D97-AF65-F5344CB8AC3E}">
        <p14:creationId xmlns:p14="http://schemas.microsoft.com/office/powerpoint/2010/main" val="801619848"/>
      </p:ext>
    </p:extLst>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051"/>
          <p:cNvSpPr>
            <a:spLocks noGrp="1" noChangeArrowheads="1"/>
          </p:cNvSpPr>
          <p:nvPr>
            <p:ph idx="1"/>
          </p:nvPr>
        </p:nvSpPr>
        <p:spPr>
          <a:xfrm>
            <a:off x="4787943" y="1523156"/>
            <a:ext cx="4333934" cy="2460883"/>
          </a:xfrm>
        </p:spPr>
        <p:txBody>
          <a:bodyPr vert="horz" lIns="67866" tIns="33338" rIns="67866" bIns="33338" rtlCol="0">
            <a:noAutofit/>
          </a:bodyPr>
          <a:lstStyle/>
          <a:p>
            <a:pPr>
              <a:spcAft>
                <a:spcPct val="30000"/>
              </a:spcAft>
            </a:pPr>
            <a:r>
              <a:rPr lang="en-US" altLang="nl-BE" sz="1800" b="0" dirty="0" smtClean="0">
                <a:solidFill>
                  <a:schemeClr val="tx1"/>
                </a:solidFill>
              </a:rPr>
              <a:t>PVC Spray Header </a:t>
            </a:r>
            <a:r>
              <a:rPr lang="en-US" altLang="nl-BE" sz="1800" b="0" dirty="0">
                <a:solidFill>
                  <a:schemeClr val="tx1"/>
                </a:solidFill>
              </a:rPr>
              <a:t>&amp; </a:t>
            </a:r>
            <a:r>
              <a:rPr lang="en-US" altLang="nl-BE" sz="1800" b="0" dirty="0" smtClean="0">
                <a:solidFill>
                  <a:schemeClr val="tx1"/>
                </a:solidFill>
              </a:rPr>
              <a:t>Nozzles</a:t>
            </a:r>
          </a:p>
          <a:p>
            <a:pPr>
              <a:spcAft>
                <a:spcPct val="30000"/>
              </a:spcAft>
            </a:pPr>
            <a:endParaRPr lang="en-US" altLang="nl-BE" sz="1800" b="0" dirty="0">
              <a:solidFill>
                <a:schemeClr val="tx1"/>
              </a:solidFill>
            </a:endParaRPr>
          </a:p>
          <a:p>
            <a:pPr>
              <a:spcAft>
                <a:spcPct val="30000"/>
              </a:spcAft>
            </a:pPr>
            <a:r>
              <a:rPr lang="en-US" altLang="nl-BE" sz="1800" b="0" dirty="0">
                <a:solidFill>
                  <a:schemeClr val="tx1"/>
                </a:solidFill>
              </a:rPr>
              <a:t>Threaded Nozzles </a:t>
            </a:r>
          </a:p>
          <a:p>
            <a:pPr>
              <a:spcAft>
                <a:spcPct val="30000"/>
              </a:spcAft>
              <a:buFont typeface="Wingdings" panose="05000000000000000000" pitchFamily="2" charset="2"/>
              <a:buChar char="è"/>
            </a:pPr>
            <a:r>
              <a:rPr lang="en-US" altLang="nl-BE" sz="1800" b="0" dirty="0" smtClean="0">
                <a:solidFill>
                  <a:schemeClr val="tx1"/>
                </a:solidFill>
              </a:rPr>
              <a:t>Eliminate “</a:t>
            </a:r>
            <a:r>
              <a:rPr lang="en-US" altLang="nl-BE" sz="1800" b="0" dirty="0">
                <a:solidFill>
                  <a:schemeClr val="tx1"/>
                </a:solidFill>
              </a:rPr>
              <a:t>Rubber Grommets</a:t>
            </a:r>
            <a:r>
              <a:rPr lang="en-US" altLang="nl-BE" sz="1800" b="0" dirty="0" smtClean="0">
                <a:solidFill>
                  <a:schemeClr val="tx1"/>
                </a:solidFill>
              </a:rPr>
              <a:t>”</a:t>
            </a:r>
          </a:p>
          <a:p>
            <a:pPr marL="0" indent="0">
              <a:spcAft>
                <a:spcPct val="30000"/>
              </a:spcAft>
              <a:buNone/>
            </a:pPr>
            <a:endParaRPr lang="en-US" altLang="nl-BE" sz="1800" b="0" dirty="0">
              <a:solidFill>
                <a:schemeClr val="tx1"/>
              </a:solidFill>
            </a:endParaRPr>
          </a:p>
        </p:txBody>
      </p:sp>
      <p:sp>
        <p:nvSpPr>
          <p:cNvPr id="192521" name="Rectangle 2057"/>
          <p:cNvSpPr>
            <a:spLocks noChangeArrowheads="1"/>
          </p:cNvSpPr>
          <p:nvPr/>
        </p:nvSpPr>
        <p:spPr bwMode="auto">
          <a:xfrm>
            <a:off x="0" y="-92546"/>
            <a:ext cx="9252520" cy="857250"/>
          </a:xfrm>
          <a:prstGeom prst="rect">
            <a:avLst/>
          </a:prstGeom>
          <a:noFill/>
          <a:ln w="12700">
            <a:noFill/>
            <a:miter lim="800000"/>
            <a:headEnd/>
            <a:tailEnd/>
          </a:ln>
          <a:effectLst/>
        </p:spPr>
        <p:txBody>
          <a:bodyPr lIns="67866" tIns="33338" rIns="67866" bIns="33338" anchor="ctr"/>
          <a:lstStyle/>
          <a:p>
            <a:pPr algn="ctr">
              <a:lnSpc>
                <a:spcPct val="90000"/>
              </a:lnSpc>
              <a:spcBef>
                <a:spcPct val="0"/>
              </a:spcBef>
              <a:defRPr/>
            </a:pPr>
            <a:r>
              <a:rPr lang="en-US" sz="2400" b="1" dirty="0"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Water Distribution</a:t>
            </a:r>
            <a:endParaRPr lang="en-US" sz="2400" b="1" dirty="0">
              <a:solidFill>
                <a:schemeClr val="bg1"/>
              </a:solidFill>
              <a:effectLst>
                <a:outerShdw blurRad="38100" dist="38100" dir="2700000" algn="tl">
                  <a:srgbClr val="000000">
                    <a:alpha val="43137"/>
                  </a:srgbClr>
                </a:outerShdw>
              </a:effectLst>
              <a:latin typeface="Arial" pitchFamily="34" charset="0"/>
              <a:ea typeface="+mj-ea"/>
              <a:cs typeface="Arial" pitchFamily="34" charset="0"/>
            </a:endParaRPr>
          </a:p>
        </p:txBody>
      </p:sp>
      <p:pic>
        <p:nvPicPr>
          <p:cNvPr id="39941"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5608" y="1581150"/>
            <a:ext cx="1028700" cy="218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7" descr="PMCE-8-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5774" y="958541"/>
            <a:ext cx="1734741" cy="1734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86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idx="1"/>
          </p:nvPr>
        </p:nvSpPr>
        <p:spPr>
          <a:xfrm>
            <a:off x="1657350" y="1771650"/>
            <a:ext cx="4426818" cy="2171700"/>
          </a:xfrm>
          <a:effectLst/>
        </p:spPr>
        <p:txBody>
          <a:bodyPr vert="horz" lIns="67866" tIns="33338" rIns="67866" bIns="33338" rtlCol="0">
            <a:normAutofit/>
          </a:bodyPr>
          <a:lstStyle/>
          <a:p>
            <a:pPr>
              <a:spcAft>
                <a:spcPct val="30000"/>
              </a:spcAft>
            </a:pPr>
            <a:r>
              <a:rPr lang="en-US" altLang="nl-BE" sz="1800" b="0" dirty="0" smtClean="0">
                <a:solidFill>
                  <a:schemeClr val="tx1"/>
                </a:solidFill>
              </a:rPr>
              <a:t>ABS material</a:t>
            </a:r>
            <a:endParaRPr lang="en-US" altLang="nl-BE" sz="1800" b="0" dirty="0">
              <a:solidFill>
                <a:schemeClr val="tx1"/>
              </a:solidFill>
            </a:endParaRPr>
          </a:p>
          <a:p>
            <a:pPr>
              <a:spcAft>
                <a:spcPct val="30000"/>
              </a:spcAft>
            </a:pPr>
            <a:r>
              <a:rPr lang="en-US" altLang="nl-BE" sz="1800" b="0" dirty="0">
                <a:solidFill>
                  <a:schemeClr val="tx1"/>
                </a:solidFill>
              </a:rPr>
              <a:t>Anti-Sludge Ring </a:t>
            </a:r>
          </a:p>
          <a:p>
            <a:pPr>
              <a:spcAft>
                <a:spcPct val="30000"/>
              </a:spcAft>
            </a:pPr>
            <a:r>
              <a:rPr lang="en-US" altLang="nl-BE" sz="1800" b="0" dirty="0" smtClean="0">
                <a:solidFill>
                  <a:schemeClr val="tx1"/>
                </a:solidFill>
              </a:rPr>
              <a:t>Up </a:t>
            </a:r>
            <a:r>
              <a:rPr lang="en-US" altLang="nl-BE" sz="1800" b="0" dirty="0">
                <a:solidFill>
                  <a:schemeClr val="tx1"/>
                </a:solidFill>
              </a:rPr>
              <a:t>to 75% </a:t>
            </a:r>
            <a:r>
              <a:rPr lang="en-US" altLang="nl-BE" sz="1800" b="0" dirty="0" smtClean="0">
                <a:solidFill>
                  <a:schemeClr val="tx1"/>
                </a:solidFill>
              </a:rPr>
              <a:t>less Nozzles</a:t>
            </a:r>
            <a:endParaRPr lang="en-US" altLang="nl-BE" sz="1800" dirty="0">
              <a:latin typeface="Candara" panose="020E0502030303020204" pitchFamily="34" charset="0"/>
            </a:endParaRPr>
          </a:p>
        </p:txBody>
      </p:sp>
      <p:sp>
        <p:nvSpPr>
          <p:cNvPr id="515082" name="Text Box 10"/>
          <p:cNvSpPr txBox="1">
            <a:spLocks noChangeArrowheads="1"/>
          </p:cNvSpPr>
          <p:nvPr/>
        </p:nvSpPr>
        <p:spPr bwMode="auto">
          <a:xfrm>
            <a:off x="2918957" y="1034279"/>
            <a:ext cx="3090911" cy="430887"/>
          </a:xfrm>
          <a:prstGeom prst="rect">
            <a:avLst/>
          </a:prstGeom>
          <a:noFill/>
          <a:ln w="38100">
            <a:noFill/>
            <a:miter lim="800000"/>
            <a:headEnd type="none" w="sm" len="sm"/>
            <a:tailEnd type="none" w="sm" len="sm"/>
          </a:ln>
          <a:effectLst/>
        </p:spPr>
        <p:txBody>
          <a:bodyPr wrap="none" anchor="ctr">
            <a:spAutoFit/>
          </a:bodyPr>
          <a:lstStyle/>
          <a:p>
            <a:pPr>
              <a:defRPr/>
            </a:pPr>
            <a:r>
              <a:rPr lang="en-US" sz="2200" b="1" dirty="0">
                <a:solidFill>
                  <a:srgbClr val="316D7F"/>
                </a:solidFill>
                <a:latin typeface="Arial" charset="0"/>
              </a:rPr>
              <a:t>Fixed Position Nozzle</a:t>
            </a:r>
          </a:p>
        </p:txBody>
      </p:sp>
      <p:sp>
        <p:nvSpPr>
          <p:cNvPr id="41988" name="TextBox 9"/>
          <p:cNvSpPr txBox="1">
            <a:spLocks noChangeArrowheads="1"/>
          </p:cNvSpPr>
          <p:nvPr/>
        </p:nvSpPr>
        <p:spPr bwMode="auto">
          <a:xfrm>
            <a:off x="2343151" y="4171950"/>
            <a:ext cx="18473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BE53B"/>
              </a:buClr>
              <a:buSzPct val="90000"/>
              <a:buFont typeface="Symbol" panose="05050102010706020507" pitchFamily="18" charset="2"/>
              <a:buChar char="·"/>
              <a:defRPr sz="3200">
                <a:solidFill>
                  <a:srgbClr val="FFFFFF"/>
                </a:solidFill>
                <a:latin typeface="Arial" panose="020B0604020202020204" pitchFamily="34" charset="0"/>
              </a:defRPr>
            </a:lvl1pPr>
            <a:lvl2pPr marL="742950" indent="-285750">
              <a:spcBef>
                <a:spcPct val="20000"/>
              </a:spcBef>
              <a:buClr>
                <a:srgbClr val="FBE53B"/>
              </a:buClr>
              <a:buSzPct val="100000"/>
              <a:buChar char="–"/>
              <a:defRPr sz="2800">
                <a:solidFill>
                  <a:srgbClr val="FFFFFF"/>
                </a:solidFill>
                <a:latin typeface="Arial" panose="020B0604020202020204" pitchFamily="34" charset="0"/>
              </a:defRPr>
            </a:lvl2pPr>
            <a:lvl3pPr marL="1143000" indent="-228600">
              <a:spcBef>
                <a:spcPct val="20000"/>
              </a:spcBef>
              <a:buClr>
                <a:srgbClr val="FBE53B"/>
              </a:buClr>
              <a:buSzPct val="100000"/>
              <a:buChar char="•"/>
              <a:defRPr sz="2400">
                <a:solidFill>
                  <a:srgbClr val="FFFFFF"/>
                </a:solidFill>
                <a:latin typeface="Arial" panose="020B0604020202020204" pitchFamily="34" charset="0"/>
              </a:defRPr>
            </a:lvl3pPr>
            <a:lvl4pPr marL="1600200" indent="-228600">
              <a:spcBef>
                <a:spcPct val="20000"/>
              </a:spcBef>
              <a:buClr>
                <a:srgbClr val="FBE53B"/>
              </a:buClr>
              <a:buSzPct val="100000"/>
              <a:buChar char="–"/>
              <a:defRPr sz="2000">
                <a:solidFill>
                  <a:srgbClr val="FFFFFF"/>
                </a:solidFill>
                <a:latin typeface="Arial" panose="020B0604020202020204" pitchFamily="34" charset="0"/>
              </a:defRPr>
            </a:lvl4pPr>
            <a:lvl5pPr marL="2057400" indent="-228600">
              <a:spcBef>
                <a:spcPct val="20000"/>
              </a:spcBef>
              <a:buClr>
                <a:srgbClr val="FBE53B"/>
              </a:buClr>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BE53B"/>
              </a:buClr>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BE53B"/>
              </a:buClr>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BE53B"/>
              </a:buClr>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BE53B"/>
              </a:buClr>
              <a:buSzPct val="100000"/>
              <a:buChar char="•"/>
              <a:defRPr sz="2000">
                <a:solidFill>
                  <a:srgbClr val="FFFFFF"/>
                </a:solidFill>
                <a:latin typeface="Arial" panose="020B0604020202020204" pitchFamily="34" charset="0"/>
              </a:defRPr>
            </a:lvl9pPr>
          </a:lstStyle>
          <a:p>
            <a:pPr>
              <a:spcBef>
                <a:spcPct val="0"/>
              </a:spcBef>
              <a:buClrTx/>
              <a:buSzTx/>
              <a:buFontTx/>
              <a:buNone/>
            </a:pPr>
            <a:endParaRPr lang="nl-NL" altLang="nl-BE" sz="1500">
              <a:solidFill>
                <a:schemeClr val="tx1"/>
              </a:solidFill>
            </a:endParaRPr>
          </a:p>
        </p:txBody>
      </p:sp>
      <p:pic>
        <p:nvPicPr>
          <p:cNvPr id="41990"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192" y="1635646"/>
            <a:ext cx="1028700" cy="218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WordArt 11"/>
          <p:cNvSpPr>
            <a:spLocks noChangeArrowheads="1" noChangeShapeType="1" noTextEdit="1"/>
          </p:cNvSpPr>
          <p:nvPr/>
        </p:nvSpPr>
        <p:spPr bwMode="auto">
          <a:xfrm>
            <a:off x="5257800" y="3943350"/>
            <a:ext cx="2966442" cy="47129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l-BE" sz="3000" b="1" kern="10" dirty="0">
                <a:solidFill>
                  <a:srgbClr val="FF0000"/>
                </a:solidFill>
                <a:latin typeface="Arial" panose="020B0604020202020204" pitchFamily="34" charset="0"/>
                <a:cs typeface="Arial" panose="020B0604020202020204" pitchFamily="34" charset="0"/>
              </a:rPr>
              <a:t>No Moving Parts!</a:t>
            </a:r>
          </a:p>
        </p:txBody>
      </p:sp>
      <p:sp>
        <p:nvSpPr>
          <p:cNvPr id="20" name="Rectangle 2057"/>
          <p:cNvSpPr>
            <a:spLocks noChangeArrowheads="1"/>
          </p:cNvSpPr>
          <p:nvPr/>
        </p:nvSpPr>
        <p:spPr bwMode="auto">
          <a:xfrm>
            <a:off x="1681163" y="-92546"/>
            <a:ext cx="5819775" cy="758924"/>
          </a:xfrm>
          <a:prstGeom prst="rect">
            <a:avLst/>
          </a:prstGeom>
          <a:noFill/>
          <a:ln w="12700">
            <a:noFill/>
            <a:miter lim="800000"/>
            <a:headEnd/>
            <a:tailEnd/>
          </a:ln>
          <a:effectLst/>
        </p:spPr>
        <p:txBody>
          <a:bodyPr lIns="67866" tIns="33338" rIns="67866" bIns="33338" anchor="ctr"/>
          <a:lstStyle/>
          <a:p>
            <a:pPr algn="ctr">
              <a:lnSpc>
                <a:spcPct val="90000"/>
              </a:lnSpc>
              <a:spcBef>
                <a:spcPct val="0"/>
              </a:spcBef>
              <a:defRPr/>
            </a:pPr>
            <a:r>
              <a:rPr lang="en-US" sz="2400" b="1" dirty="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ZM II </a:t>
            </a:r>
            <a:r>
              <a:rPr lang="en-US" sz="2400" b="1" dirty="0"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Nozzles</a:t>
            </a:r>
            <a:endParaRPr lang="en-US" sz="2400" b="1" dirty="0">
              <a:solidFill>
                <a:schemeClr val="bg1"/>
              </a:solidFill>
              <a:effectLst>
                <a:outerShdw blurRad="38100" dist="38100" dir="2700000" algn="tl">
                  <a:srgbClr val="000000">
                    <a:alpha val="43137"/>
                  </a:srgbClr>
                </a:outerShdw>
              </a:effectLst>
              <a:latin typeface="Arial" pitchFamily="34" charset="0"/>
              <a:ea typeface="+mj-ea"/>
              <a:cs typeface="Arial" pitchFamily="34" charset="0"/>
            </a:endParaRPr>
          </a:p>
        </p:txBody>
      </p:sp>
    </p:spTree>
    <p:extLst>
      <p:ext uri="{BB962C8B-B14F-4D97-AF65-F5344CB8AC3E}">
        <p14:creationId xmlns:p14="http://schemas.microsoft.com/office/powerpoint/2010/main" val="35652757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Rectangle 2"/>
          <p:cNvSpPr>
            <a:spLocks noGrp="1" noChangeArrowheads="1"/>
          </p:cNvSpPr>
          <p:nvPr>
            <p:ph type="body" idx="1"/>
          </p:nvPr>
        </p:nvSpPr>
        <p:spPr>
          <a:xfrm>
            <a:off x="1657350" y="1200150"/>
            <a:ext cx="5829300" cy="520304"/>
          </a:xfrm>
        </p:spPr>
        <p:txBody>
          <a:bodyPr>
            <a:normAutofit/>
          </a:bodyPr>
          <a:lstStyle/>
          <a:p>
            <a:pPr algn="ctr">
              <a:buFont typeface="Symbol" panose="05050102010706020507" pitchFamily="18" charset="2"/>
              <a:buNone/>
              <a:defRPr/>
            </a:pPr>
            <a:r>
              <a:rPr lang="en-US" dirty="0">
                <a:solidFill>
                  <a:srgbClr val="0B5971"/>
                </a:solidFill>
              </a:rPr>
              <a:t>Independent IBC Certification</a:t>
            </a:r>
          </a:p>
        </p:txBody>
      </p:sp>
      <p:sp>
        <p:nvSpPr>
          <p:cNvPr id="6" name="Rectangle 3"/>
          <p:cNvSpPr>
            <a:spLocks noGrp="1" noChangeArrowheads="1"/>
          </p:cNvSpPr>
          <p:nvPr>
            <p:ph type="title"/>
          </p:nvPr>
        </p:nvSpPr>
        <p:spPr>
          <a:xfrm>
            <a:off x="32084" y="1003"/>
            <a:ext cx="9144000" cy="656843"/>
          </a:xfrm>
        </p:spPr>
        <p:txBody>
          <a:bodyPr/>
          <a:lstStyle/>
          <a:p>
            <a:pPr algn="ctr"/>
            <a:r>
              <a:rPr lang="en-US" altLang="nl-BE" dirty="0"/>
              <a:t>ATW Design Features</a:t>
            </a:r>
          </a:p>
        </p:txBody>
      </p:sp>
      <p:pic>
        <p:nvPicPr>
          <p:cNvPr id="430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8900" y="1714500"/>
            <a:ext cx="3543300"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960645"/>
      </p:ext>
    </p:extLst>
  </p:cSld>
  <p:clrMapOvr>
    <a:masterClrMapping/>
  </p:clrMapOvr>
  <p:transition spd="med">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826370">
                                            <p:txEl>
                                              <p:pRg st="0" end="0"/>
                                            </p:txEl>
                                          </p:spTgt>
                                        </p:tgtEl>
                                        <p:attrNameLst>
                                          <p:attrName>style.visibility</p:attrName>
                                        </p:attrNameLst>
                                      </p:cBhvr>
                                      <p:to>
                                        <p:strVal val="visible"/>
                                      </p:to>
                                    </p:set>
                                    <p:animScale>
                                      <p:cBhvr>
                                        <p:cTn id="7" dur="1000" decel="50000" fill="hold">
                                          <p:stCondLst>
                                            <p:cond delay="0"/>
                                          </p:stCondLst>
                                        </p:cTn>
                                        <p:tgtEl>
                                          <p:spTgt spid="82637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26370">
                                            <p:txEl>
                                              <p:pRg st="0" end="0"/>
                                            </p:txEl>
                                          </p:spTgt>
                                        </p:tgtEl>
                                        <p:attrNameLst>
                                          <p:attrName>ppt_x</p:attrName>
                                          <p:attrName>ppt_y</p:attrName>
                                        </p:attrNameLst>
                                      </p:cBhvr>
                                    </p:animMotion>
                                    <p:animEffect transition="in" filter="fade">
                                      <p:cBhvr>
                                        <p:cTn id="9" dur="1000"/>
                                        <p:tgtEl>
                                          <p:spTgt spid="8263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37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12_F5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733550"/>
            <a:ext cx="36004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Line 3"/>
          <p:cNvSpPr>
            <a:spLocks noChangeShapeType="1"/>
          </p:cNvSpPr>
          <p:nvPr/>
        </p:nvSpPr>
        <p:spPr bwMode="auto">
          <a:xfrm>
            <a:off x="2834879" y="4205288"/>
            <a:ext cx="2324100" cy="46435"/>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nl-BE" sz="1350"/>
          </a:p>
        </p:txBody>
      </p:sp>
      <p:sp>
        <p:nvSpPr>
          <p:cNvPr id="44036" name="Line 4"/>
          <p:cNvSpPr>
            <a:spLocks noChangeShapeType="1"/>
          </p:cNvSpPr>
          <p:nvPr/>
        </p:nvSpPr>
        <p:spPr bwMode="auto">
          <a:xfrm>
            <a:off x="5158979" y="4251723"/>
            <a:ext cx="0" cy="278606"/>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nl-BE" sz="1350"/>
          </a:p>
        </p:txBody>
      </p:sp>
      <p:sp>
        <p:nvSpPr>
          <p:cNvPr id="44037" name="Line 5"/>
          <p:cNvSpPr>
            <a:spLocks noChangeShapeType="1"/>
          </p:cNvSpPr>
          <p:nvPr/>
        </p:nvSpPr>
        <p:spPr bwMode="auto">
          <a:xfrm>
            <a:off x="5158979" y="4538913"/>
            <a:ext cx="1096565" cy="35719"/>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nl-BE" sz="1350"/>
          </a:p>
        </p:txBody>
      </p:sp>
      <p:sp>
        <p:nvSpPr>
          <p:cNvPr id="44038" name="Rectangle 8"/>
          <p:cNvSpPr>
            <a:spLocks noChangeArrowheads="1"/>
          </p:cNvSpPr>
          <p:nvPr/>
        </p:nvSpPr>
        <p:spPr bwMode="auto">
          <a:xfrm>
            <a:off x="2514600" y="1123950"/>
            <a:ext cx="4429126" cy="49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866" tIns="33338" rIns="67866" bIns="33338"/>
          <a:lstStyle>
            <a:lvl1pPr marL="342900" indent="-342900">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indent="0">
              <a:spcBef>
                <a:spcPct val="20000"/>
              </a:spcBef>
              <a:spcAft>
                <a:spcPct val="30000"/>
              </a:spcAft>
              <a:buSzPct val="100000"/>
            </a:pPr>
            <a:r>
              <a:rPr lang="en-US" altLang="nl-BE" b="1" dirty="0">
                <a:solidFill>
                  <a:srgbClr val="0B5971"/>
                </a:solidFill>
              </a:rPr>
              <a:t>Clean Pan Sloped Basin Design</a:t>
            </a:r>
          </a:p>
        </p:txBody>
      </p:sp>
      <p:sp>
        <p:nvSpPr>
          <p:cNvPr id="507914" name="Rectangle 10"/>
          <p:cNvSpPr>
            <a:spLocks noChangeArrowheads="1"/>
          </p:cNvSpPr>
          <p:nvPr/>
        </p:nvSpPr>
        <p:spPr bwMode="auto">
          <a:xfrm>
            <a:off x="1676400" y="1786"/>
            <a:ext cx="5829300" cy="628650"/>
          </a:xfrm>
          <a:prstGeom prst="rect">
            <a:avLst/>
          </a:prstGeom>
        </p:spPr>
        <p:txBody>
          <a:bodyPr vert="horz" lIns="91440" tIns="45720" rIns="91440" bIns="45720" rtlCol="0" anchor="ctr">
            <a:normAutofit/>
          </a:bodyPr>
          <a:lstStyle/>
          <a:p>
            <a:pPr algn="ctr">
              <a:spcBef>
                <a:spcPct val="0"/>
              </a:spcBef>
            </a:pPr>
            <a:r>
              <a:rPr lang="en-US" altLang="nl-BE" sz="24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ATW Simplified Maintenance</a:t>
            </a:r>
          </a:p>
        </p:txBody>
      </p:sp>
    </p:spTree>
    <p:extLst>
      <p:ext uri="{BB962C8B-B14F-4D97-AF65-F5344CB8AC3E}">
        <p14:creationId xmlns:p14="http://schemas.microsoft.com/office/powerpoint/2010/main" val="2604630713"/>
      </p:ext>
    </p:extLst>
  </p:cSld>
  <p:clrMapOvr>
    <a:masterClrMapping/>
  </p:clrMapOvr>
  <p:transition>
    <p:cover dir="l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9" descr="CATC-3-2"/>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707481" y="1352550"/>
            <a:ext cx="3767138" cy="306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a:spLocks noChangeArrowheads="1"/>
          </p:cNvSpPr>
          <p:nvPr/>
        </p:nvSpPr>
        <p:spPr bwMode="auto">
          <a:xfrm>
            <a:off x="1676400" y="1786"/>
            <a:ext cx="5829300" cy="628650"/>
          </a:xfrm>
          <a:prstGeom prst="rect">
            <a:avLst/>
          </a:prstGeom>
        </p:spPr>
        <p:txBody>
          <a:bodyPr vert="horz" lIns="91440" tIns="45720" rIns="91440" bIns="45720" rtlCol="0" anchor="ctr">
            <a:normAutofit/>
          </a:bodyPr>
          <a:lstStyle/>
          <a:p>
            <a:pPr algn="ctr">
              <a:spcBef>
                <a:spcPct val="0"/>
              </a:spcBef>
            </a:pPr>
            <a:r>
              <a:rPr lang="en-US" altLang="nl-BE" sz="2400" b="1" dirty="0" smtClean="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New Containerized C-ATWB</a:t>
            </a:r>
            <a:endParaRPr lang="en-US" altLang="nl-BE" sz="24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337763755"/>
      </p:ext>
    </p:extLst>
  </p:cSld>
  <p:clrMapOvr>
    <a:masterClrMapping/>
  </p:clrMapOvr>
  <p:transition>
    <p:randomBa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3" name="Rectangle 5"/>
          <p:cNvSpPr>
            <a:spLocks noChangeArrowheads="1"/>
          </p:cNvSpPr>
          <p:nvPr/>
        </p:nvSpPr>
        <p:spPr bwMode="auto">
          <a:xfrm>
            <a:off x="1314450" y="1257300"/>
            <a:ext cx="2571750" cy="457200"/>
          </a:xfrm>
          <a:prstGeom prst="rect">
            <a:avLst/>
          </a:prstGeom>
          <a:noFill/>
          <a:ln w="9525">
            <a:noFill/>
            <a:miter lim="800000"/>
            <a:headEnd/>
            <a:tailEnd/>
          </a:ln>
          <a:effectLst/>
        </p:spPr>
        <p:txBody>
          <a:bodyPr lIns="67866" tIns="33338" rIns="67866" bIns="33338"/>
          <a:lstStyle/>
          <a:p>
            <a:pPr marL="257175" indent="-257175">
              <a:spcBef>
                <a:spcPct val="20000"/>
              </a:spcBef>
              <a:spcAft>
                <a:spcPct val="30000"/>
              </a:spcAft>
              <a:buClr>
                <a:srgbClr val="FBE53B"/>
              </a:buClr>
              <a:buSzPct val="90000"/>
              <a:defRPr/>
            </a:pPr>
            <a:r>
              <a:rPr lang="en-US" dirty="0">
                <a:latin typeface="Arial" panose="020B0604020202020204" pitchFamily="34" charset="0"/>
                <a:cs typeface="Arial" panose="020B0604020202020204" pitchFamily="34" charset="0"/>
              </a:rPr>
              <a:t>Ships in Two Sections</a:t>
            </a:r>
          </a:p>
        </p:txBody>
      </p:sp>
      <p:sp>
        <p:nvSpPr>
          <p:cNvPr id="908296" name="Rectangle 8"/>
          <p:cNvSpPr>
            <a:spLocks noChangeArrowheads="1"/>
          </p:cNvSpPr>
          <p:nvPr/>
        </p:nvSpPr>
        <p:spPr bwMode="auto">
          <a:xfrm>
            <a:off x="1371600" y="1943100"/>
            <a:ext cx="2514600" cy="400050"/>
          </a:xfrm>
          <a:prstGeom prst="rect">
            <a:avLst/>
          </a:prstGeom>
          <a:noFill/>
          <a:ln w="9525">
            <a:noFill/>
            <a:miter lim="800000"/>
            <a:headEnd/>
            <a:tailEnd/>
          </a:ln>
          <a:effectLst/>
        </p:spPr>
        <p:txBody>
          <a:bodyPr lIns="67866" tIns="33338" rIns="67866" bIns="33338"/>
          <a:lstStyle/>
          <a:p>
            <a:pPr marL="257175" indent="-257175">
              <a:spcBef>
                <a:spcPct val="20000"/>
              </a:spcBef>
              <a:spcAft>
                <a:spcPct val="30000"/>
              </a:spcAft>
              <a:buClr>
                <a:srgbClr val="FBE53B"/>
              </a:buClr>
              <a:buSzPct val="90000"/>
              <a:defRPr/>
            </a:pPr>
            <a:r>
              <a:rPr lang="en-US" dirty="0">
                <a:latin typeface="Arial" panose="020B0604020202020204" pitchFamily="34" charset="0"/>
                <a:cs typeface="Arial" panose="020B0604020202020204" pitchFamily="34" charset="0"/>
              </a:rPr>
              <a:t>Fan Section and Basin</a:t>
            </a:r>
          </a:p>
        </p:txBody>
      </p:sp>
      <p:pic>
        <p:nvPicPr>
          <p:cNvPr id="47109" name="Picture 9" descr="CATC-8-7"/>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771900" y="1485900"/>
            <a:ext cx="4171950" cy="166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10" descr="CATC-38"/>
          <p:cNvPicPr>
            <a:picLocks noChangeAspect="1" noChangeArrowheads="1"/>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428750" y="3086100"/>
            <a:ext cx="4062413" cy="133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8299" name="Rectangle 11"/>
          <p:cNvSpPr>
            <a:spLocks noChangeArrowheads="1"/>
          </p:cNvSpPr>
          <p:nvPr/>
        </p:nvSpPr>
        <p:spPr bwMode="auto">
          <a:xfrm>
            <a:off x="5715000" y="3314700"/>
            <a:ext cx="2057400" cy="400050"/>
          </a:xfrm>
          <a:prstGeom prst="rect">
            <a:avLst/>
          </a:prstGeom>
          <a:noFill/>
          <a:ln w="9525">
            <a:noFill/>
            <a:miter lim="800000"/>
            <a:headEnd/>
            <a:tailEnd/>
          </a:ln>
          <a:effectLst/>
        </p:spPr>
        <p:txBody>
          <a:bodyPr lIns="67866" tIns="33338" rIns="67866" bIns="33338"/>
          <a:lstStyle/>
          <a:p>
            <a:pPr marL="257175" indent="-257175">
              <a:spcBef>
                <a:spcPct val="20000"/>
              </a:spcBef>
              <a:spcAft>
                <a:spcPct val="30000"/>
              </a:spcAft>
              <a:buClr>
                <a:srgbClr val="FBE53B"/>
              </a:buClr>
              <a:buSzPct val="90000"/>
              <a:defRPr/>
            </a:pPr>
            <a:r>
              <a:rPr lang="en-US" dirty="0">
                <a:latin typeface="Arial" panose="020B0604020202020204" pitchFamily="34" charset="0"/>
                <a:cs typeface="Arial" panose="020B0604020202020204" pitchFamily="34" charset="0"/>
              </a:rPr>
              <a:t>Coil and Casing</a:t>
            </a:r>
          </a:p>
        </p:txBody>
      </p:sp>
      <p:sp>
        <p:nvSpPr>
          <p:cNvPr id="9" name="Rectangle 10"/>
          <p:cNvSpPr>
            <a:spLocks noChangeArrowheads="1"/>
          </p:cNvSpPr>
          <p:nvPr/>
        </p:nvSpPr>
        <p:spPr bwMode="auto">
          <a:xfrm>
            <a:off x="1676400" y="1786"/>
            <a:ext cx="5829300" cy="628650"/>
          </a:xfrm>
          <a:prstGeom prst="rect">
            <a:avLst/>
          </a:prstGeom>
        </p:spPr>
        <p:txBody>
          <a:bodyPr vert="horz" lIns="91440" tIns="45720" rIns="91440" bIns="45720" rtlCol="0" anchor="ctr">
            <a:normAutofit/>
          </a:bodyPr>
          <a:lstStyle/>
          <a:p>
            <a:pPr algn="ctr">
              <a:spcBef>
                <a:spcPct val="0"/>
              </a:spcBef>
            </a:pPr>
            <a:r>
              <a:rPr lang="en-US" altLang="nl-BE" sz="2400" b="1" dirty="0" smtClean="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New Containerized C-ATWB</a:t>
            </a:r>
            <a:endParaRPr lang="en-US" altLang="nl-BE" sz="24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369427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p:cNvPicPr>
            <a:picLocks noChangeAspect="1" noChangeArrowheads="1"/>
          </p:cNvPicPr>
          <p:nvPr/>
        </p:nvPicPr>
        <p:blipFill>
          <a:blip r:embed="rId3">
            <a:extLst>
              <a:ext uri="{28A0092B-C50C-407E-A947-70E740481C1C}">
                <a14:useLocalDpi xmlns:a14="http://schemas.microsoft.com/office/drawing/2010/main" val="0"/>
              </a:ext>
            </a:extLst>
          </a:blip>
          <a:srcRect l="2940" r="1872" b="6561"/>
          <a:stretch>
            <a:fillRect/>
          </a:stretch>
        </p:blipFill>
        <p:spPr bwMode="auto">
          <a:xfrm>
            <a:off x="1600200" y="1019175"/>
            <a:ext cx="5988844" cy="347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48133" name="Rectangle 8"/>
          <p:cNvSpPr>
            <a:spLocks noChangeArrowheads="1"/>
          </p:cNvSpPr>
          <p:nvPr/>
        </p:nvSpPr>
        <p:spPr bwMode="auto">
          <a:xfrm>
            <a:off x="6229350" y="1657350"/>
            <a:ext cx="1314450" cy="857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67866" tIns="33338" rIns="67866" bIns="33338"/>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spcBef>
                <a:spcPct val="20000"/>
              </a:spcBef>
              <a:spcAft>
                <a:spcPct val="30000"/>
              </a:spcAft>
              <a:buClr>
                <a:srgbClr val="FBE53B"/>
              </a:buClr>
              <a:buSzPct val="90000"/>
              <a:buFont typeface="Symbol" panose="05050102010706020507" pitchFamily="18" charset="2"/>
              <a:buNone/>
            </a:pPr>
            <a:r>
              <a:rPr lang="en-US" altLang="nl-BE" sz="1800">
                <a:solidFill>
                  <a:srgbClr val="000000"/>
                </a:solidFill>
              </a:rPr>
              <a:t>All Parts Ship in the Basin!</a:t>
            </a:r>
          </a:p>
        </p:txBody>
      </p:sp>
      <p:sp>
        <p:nvSpPr>
          <p:cNvPr id="6" name="Rectangle 10"/>
          <p:cNvSpPr>
            <a:spLocks noChangeArrowheads="1"/>
          </p:cNvSpPr>
          <p:nvPr/>
        </p:nvSpPr>
        <p:spPr bwMode="auto">
          <a:xfrm>
            <a:off x="1676400" y="1786"/>
            <a:ext cx="5829300" cy="628650"/>
          </a:xfrm>
          <a:prstGeom prst="rect">
            <a:avLst/>
          </a:prstGeom>
        </p:spPr>
        <p:txBody>
          <a:bodyPr vert="horz" lIns="91440" tIns="45720" rIns="91440" bIns="45720" rtlCol="0" anchor="ctr">
            <a:normAutofit/>
          </a:bodyPr>
          <a:lstStyle/>
          <a:p>
            <a:pPr algn="ctr">
              <a:spcBef>
                <a:spcPct val="0"/>
              </a:spcBef>
            </a:pPr>
            <a:r>
              <a:rPr lang="en-US" altLang="nl-BE" sz="2400" b="1" dirty="0" smtClean="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New Containerized C-ATWB</a:t>
            </a:r>
            <a:endParaRPr lang="en-US" altLang="nl-BE" sz="24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796678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7" name="Rectangle 7"/>
          <p:cNvSpPr>
            <a:spLocks noChangeArrowheads="1"/>
          </p:cNvSpPr>
          <p:nvPr/>
        </p:nvSpPr>
        <p:spPr bwMode="auto">
          <a:xfrm>
            <a:off x="2110302" y="1032819"/>
            <a:ext cx="4961496" cy="609600"/>
          </a:xfrm>
          <a:prstGeom prst="rect">
            <a:avLst/>
          </a:prstGeom>
          <a:noFill/>
          <a:ln w="9525">
            <a:noFill/>
            <a:miter lim="800000"/>
            <a:headEnd/>
            <a:tailEnd/>
          </a:ln>
          <a:effectLst/>
        </p:spPr>
        <p:txBody>
          <a:bodyPr lIns="67866" tIns="33338" rIns="67866" bIns="33338"/>
          <a:lstStyle/>
          <a:p>
            <a:pPr marL="257175">
              <a:spcBef>
                <a:spcPct val="20000"/>
              </a:spcBef>
              <a:spcAft>
                <a:spcPct val="30000"/>
              </a:spcAft>
              <a:buClr>
                <a:srgbClr val="FBE53B"/>
              </a:buClr>
              <a:buSzPct val="90000"/>
              <a:defRPr/>
            </a:pPr>
            <a:r>
              <a:rPr lang="en-US" sz="2000" b="1" dirty="0">
                <a:solidFill>
                  <a:srgbClr val="0B5971"/>
                </a:solidFill>
                <a:latin typeface="Arial" panose="020B0604020202020204" pitchFamily="34" charset="0"/>
                <a:cs typeface="Arial" panose="020B0604020202020204" pitchFamily="34" charset="0"/>
              </a:rPr>
              <a:t>Sections fit into a Shipping Container</a:t>
            </a:r>
          </a:p>
        </p:txBody>
      </p:sp>
      <p:pic>
        <p:nvPicPr>
          <p:cNvPr id="49156" name="Picture 8" descr="CATC-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3625" y="1657350"/>
            <a:ext cx="4514850" cy="28979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10"/>
          <p:cNvSpPr>
            <a:spLocks noChangeArrowheads="1"/>
          </p:cNvSpPr>
          <p:nvPr/>
        </p:nvSpPr>
        <p:spPr bwMode="auto">
          <a:xfrm>
            <a:off x="1676400" y="1786"/>
            <a:ext cx="5829300" cy="628650"/>
          </a:xfrm>
          <a:prstGeom prst="rect">
            <a:avLst/>
          </a:prstGeom>
        </p:spPr>
        <p:txBody>
          <a:bodyPr vert="horz" lIns="91440" tIns="45720" rIns="91440" bIns="45720" rtlCol="0" anchor="ctr">
            <a:normAutofit/>
          </a:bodyPr>
          <a:lstStyle/>
          <a:p>
            <a:pPr algn="ctr">
              <a:spcBef>
                <a:spcPct val="0"/>
              </a:spcBef>
            </a:pPr>
            <a:r>
              <a:rPr lang="en-US" altLang="nl-BE" sz="2400" b="1" dirty="0" smtClean="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New Containerized C-ATWB</a:t>
            </a:r>
            <a:endParaRPr lang="en-US" altLang="nl-BE" sz="24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274309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7" name="Rectangle 7"/>
          <p:cNvSpPr>
            <a:spLocks noChangeArrowheads="1"/>
          </p:cNvSpPr>
          <p:nvPr/>
        </p:nvSpPr>
        <p:spPr bwMode="auto">
          <a:xfrm>
            <a:off x="1258050" y="1047750"/>
            <a:ext cx="6665998" cy="933450"/>
          </a:xfrm>
          <a:prstGeom prst="rect">
            <a:avLst/>
          </a:prstGeom>
          <a:noFill/>
          <a:ln w="9525">
            <a:noFill/>
            <a:miter lim="800000"/>
            <a:headEnd/>
            <a:tailEnd/>
          </a:ln>
          <a:effectLst/>
        </p:spPr>
        <p:txBody>
          <a:bodyPr lIns="67866" tIns="33338" rIns="67866" bIns="33338"/>
          <a:lstStyle/>
          <a:p>
            <a:pPr marL="257175">
              <a:spcBef>
                <a:spcPct val="20000"/>
              </a:spcBef>
              <a:spcAft>
                <a:spcPct val="30000"/>
              </a:spcAft>
              <a:buClr>
                <a:srgbClr val="FBE53B"/>
              </a:buClr>
              <a:buSzPct val="90000"/>
              <a:defRPr/>
            </a:pPr>
            <a:r>
              <a:rPr lang="en-US" sz="2000" b="1" dirty="0">
                <a:solidFill>
                  <a:srgbClr val="0B5971"/>
                </a:solidFill>
                <a:latin typeface="Arial" panose="020B0604020202020204" pitchFamily="34" charset="0"/>
                <a:cs typeface="Arial" panose="020B0604020202020204" pitchFamily="34" charset="0"/>
              </a:rPr>
              <a:t>Vertical Supports are Added and Unit is Assembled</a:t>
            </a:r>
          </a:p>
        </p:txBody>
      </p:sp>
      <p:pic>
        <p:nvPicPr>
          <p:cNvPr id="50179" name="Picture 2" descr="\\Max\markdocs\Global Closed Circuit Coolers\New Products 2006\Containerized ATW - CATW\Photos\CATC-5-3.tif"/>
          <p:cNvPicPr>
            <a:picLocks noChangeAspect="1" noChangeArrowheads="1"/>
          </p:cNvPicPr>
          <p:nvPr/>
        </p:nvPicPr>
        <p:blipFill>
          <a:blip r:embed="rId3" cstate="print">
            <a:extLst>
              <a:ext uri="{28A0092B-C50C-407E-A947-70E740481C1C}">
                <a14:useLocalDpi xmlns:a14="http://schemas.microsoft.com/office/drawing/2010/main" val="0"/>
              </a:ext>
            </a:extLst>
          </a:blip>
          <a:srcRect t="15068" b="13475"/>
          <a:stretch>
            <a:fillRect/>
          </a:stretch>
        </p:blipFill>
        <p:spPr bwMode="auto">
          <a:xfrm>
            <a:off x="2362200" y="1544485"/>
            <a:ext cx="4206479" cy="33801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10"/>
          <p:cNvSpPr>
            <a:spLocks noChangeArrowheads="1"/>
          </p:cNvSpPr>
          <p:nvPr/>
        </p:nvSpPr>
        <p:spPr bwMode="auto">
          <a:xfrm>
            <a:off x="1676400" y="1786"/>
            <a:ext cx="5829300" cy="628650"/>
          </a:xfrm>
          <a:prstGeom prst="rect">
            <a:avLst/>
          </a:prstGeom>
        </p:spPr>
        <p:txBody>
          <a:bodyPr vert="horz" lIns="91440" tIns="45720" rIns="91440" bIns="45720" rtlCol="0" anchor="ctr">
            <a:normAutofit/>
          </a:bodyPr>
          <a:lstStyle/>
          <a:p>
            <a:pPr algn="ctr">
              <a:spcBef>
                <a:spcPct val="0"/>
              </a:spcBef>
            </a:pPr>
            <a:r>
              <a:rPr lang="en-US" altLang="nl-BE" sz="2400" b="1" dirty="0" smtClean="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New Containerized C-ATWB</a:t>
            </a:r>
            <a:endParaRPr lang="en-US" altLang="nl-BE" sz="24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244665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1143000" y="1809750"/>
            <a:ext cx="6902851"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en-US" altLang="nl-BE" sz="3300" b="1" dirty="0" smtClean="0">
                <a:effectLst>
                  <a:outerShdw blurRad="38100" dist="38100" dir="2700000" algn="tl">
                    <a:srgbClr val="000000">
                      <a:alpha val="43137"/>
                    </a:srgbClr>
                  </a:outerShdw>
                </a:effectLst>
              </a:rPr>
              <a:t>ESWA</a:t>
            </a:r>
          </a:p>
          <a:p>
            <a:pPr algn="ctr" eaLnBrk="1" hangingPunct="1"/>
            <a:r>
              <a:rPr lang="en-US" altLang="nl-BE" sz="3300" b="1" dirty="0" smtClean="0">
                <a:effectLst>
                  <a:outerShdw blurRad="38100" dist="38100" dir="2700000" algn="tl">
                    <a:srgbClr val="000000">
                      <a:alpha val="43137"/>
                    </a:srgbClr>
                  </a:outerShdw>
                </a:effectLst>
              </a:rPr>
              <a:t>Energy </a:t>
            </a:r>
            <a:r>
              <a:rPr lang="en-US" altLang="nl-BE" sz="3300" b="1" dirty="0">
                <a:effectLst>
                  <a:outerShdw blurRad="38100" dist="38100" dir="2700000" algn="tl">
                    <a:srgbClr val="000000">
                      <a:alpha val="43137"/>
                    </a:srgbClr>
                  </a:outerShdw>
                </a:effectLst>
              </a:rPr>
              <a:t>Efficient</a:t>
            </a:r>
          </a:p>
          <a:p>
            <a:pPr algn="ctr" eaLnBrk="1" hangingPunct="1"/>
            <a:r>
              <a:rPr lang="en-US" altLang="nl-BE" sz="3300" b="1" dirty="0">
                <a:effectLst>
                  <a:outerShdw blurRad="38100" dist="38100" dir="2700000" algn="tl">
                    <a:srgbClr val="000000">
                      <a:alpha val="43137"/>
                    </a:srgbClr>
                  </a:outerShdw>
                </a:effectLst>
              </a:rPr>
              <a:t>Low Sound Closed Circuit Cooler</a:t>
            </a:r>
          </a:p>
        </p:txBody>
      </p:sp>
    </p:spTree>
    <p:extLst>
      <p:ext uri="{BB962C8B-B14F-4D97-AF65-F5344CB8AC3E}">
        <p14:creationId xmlns:p14="http://schemas.microsoft.com/office/powerpoint/2010/main" val="1333675140"/>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2"/>
          <p:cNvSpPr>
            <a:spLocks noGrp="1" noChangeArrowheads="1"/>
          </p:cNvSpPr>
          <p:nvPr>
            <p:ph type="title"/>
          </p:nvPr>
        </p:nvSpPr>
        <p:spPr>
          <a:xfrm>
            <a:off x="1665496" y="-19740"/>
            <a:ext cx="5819775" cy="857250"/>
          </a:xfrm>
        </p:spPr>
        <p:txBody>
          <a:bodyPr/>
          <a:lstStyle/>
          <a:p>
            <a:pPr algn="ctr">
              <a:defRPr/>
            </a:pPr>
            <a:r>
              <a:rPr lang="en-US" dirty="0" smtClean="0"/>
              <a:t>Closed Circuit Coolers</a:t>
            </a:r>
          </a:p>
        </p:txBody>
      </p:sp>
      <p:sp>
        <p:nvSpPr>
          <p:cNvPr id="13315" name="Rectangle 3"/>
          <p:cNvSpPr>
            <a:spLocks noGrp="1" noChangeArrowheads="1"/>
          </p:cNvSpPr>
          <p:nvPr>
            <p:ph type="body" sz="half" idx="2"/>
          </p:nvPr>
        </p:nvSpPr>
        <p:spPr>
          <a:xfrm>
            <a:off x="1371599" y="1657350"/>
            <a:ext cx="3913585" cy="2686050"/>
          </a:xfrm>
        </p:spPr>
        <p:txBody>
          <a:bodyPr>
            <a:noAutofit/>
          </a:bodyPr>
          <a:lstStyle/>
          <a:p>
            <a:pPr>
              <a:lnSpc>
                <a:spcPct val="90000"/>
              </a:lnSpc>
              <a:defRPr/>
            </a:pPr>
            <a:r>
              <a:rPr lang="en-US" sz="1800" b="0" dirty="0"/>
              <a:t>The cooling fluid is circulated through a multi-pass heat transfer coil.</a:t>
            </a:r>
          </a:p>
          <a:p>
            <a:pPr>
              <a:lnSpc>
                <a:spcPct val="90000"/>
              </a:lnSpc>
              <a:defRPr/>
            </a:pPr>
            <a:r>
              <a:rPr lang="en-US" sz="1800" b="0" dirty="0"/>
              <a:t>Recirculated cooling water is sprayed over the coil opposite airflow.</a:t>
            </a:r>
          </a:p>
          <a:p>
            <a:pPr>
              <a:lnSpc>
                <a:spcPct val="90000"/>
              </a:lnSpc>
              <a:defRPr/>
            </a:pPr>
            <a:r>
              <a:rPr lang="en-US" sz="1800" b="0" dirty="0"/>
              <a:t>Heat is rejected to the environment by evaporating a portion of the recirculated cooling water.</a:t>
            </a:r>
          </a:p>
        </p:txBody>
      </p:sp>
      <p:grpSp>
        <p:nvGrpSpPr>
          <p:cNvPr id="13316" name="Group 48"/>
          <p:cNvGrpSpPr>
            <a:grpSpLocks/>
          </p:cNvGrpSpPr>
          <p:nvPr/>
        </p:nvGrpSpPr>
        <p:grpSpPr bwMode="auto">
          <a:xfrm>
            <a:off x="5562600" y="1267213"/>
            <a:ext cx="3409950" cy="3305175"/>
            <a:chOff x="2661" y="912"/>
            <a:chExt cx="2864" cy="2776"/>
          </a:xfrm>
        </p:grpSpPr>
        <p:sp>
          <p:nvSpPr>
            <p:cNvPr id="729092" name="Rectangle 4"/>
            <p:cNvSpPr>
              <a:spLocks noChangeArrowheads="1"/>
            </p:cNvSpPr>
            <p:nvPr/>
          </p:nvSpPr>
          <p:spPr bwMode="auto">
            <a:xfrm>
              <a:off x="4793" y="1527"/>
              <a:ext cx="732" cy="295"/>
            </a:xfrm>
            <a:prstGeom prst="rect">
              <a:avLst/>
            </a:prstGeom>
            <a:noFill/>
            <a:ln w="12700">
              <a:noFill/>
              <a:miter lim="800000"/>
              <a:headEnd/>
              <a:tailEnd/>
            </a:ln>
            <a:effectLst/>
          </p:spPr>
          <p:txBody>
            <a:bodyPr lIns="67866" tIns="33338" rIns="67866" bIns="33338" anchor="ctr"/>
            <a:lstStyle/>
            <a:p>
              <a:pPr>
                <a:defRPr/>
              </a:pPr>
              <a:r>
                <a:rPr lang="en-US" sz="1350" b="1" dirty="0">
                  <a:latin typeface="Futura Md BT" pitchFamily="34" charset="0"/>
                </a:rPr>
                <a:t>Hot Water</a:t>
              </a:r>
            </a:p>
            <a:p>
              <a:pPr>
                <a:defRPr/>
              </a:pPr>
              <a:r>
                <a:rPr lang="en-US" sz="1350" b="1" dirty="0">
                  <a:latin typeface="Futura Md BT" pitchFamily="34" charset="0"/>
                </a:rPr>
                <a:t> In</a:t>
              </a:r>
            </a:p>
          </p:txBody>
        </p:sp>
        <p:sp>
          <p:nvSpPr>
            <p:cNvPr id="729093" name="Rectangle 5"/>
            <p:cNvSpPr>
              <a:spLocks noChangeArrowheads="1"/>
            </p:cNvSpPr>
            <p:nvPr/>
          </p:nvSpPr>
          <p:spPr bwMode="auto">
            <a:xfrm>
              <a:off x="2661" y="912"/>
              <a:ext cx="2498" cy="295"/>
            </a:xfrm>
            <a:prstGeom prst="rect">
              <a:avLst/>
            </a:prstGeom>
            <a:noFill/>
            <a:ln w="12700">
              <a:noFill/>
              <a:miter lim="800000"/>
              <a:headEnd/>
              <a:tailEnd/>
            </a:ln>
            <a:effectLst/>
          </p:spPr>
          <p:txBody>
            <a:bodyPr lIns="67866" tIns="33338" rIns="67866" bIns="33338" anchor="ctr"/>
            <a:lstStyle/>
            <a:p>
              <a:pPr algn="ctr">
                <a:defRPr/>
              </a:pPr>
              <a:r>
                <a:rPr lang="en-US" sz="1350" b="1" dirty="0">
                  <a:latin typeface="Futura Md BT" pitchFamily="34" charset="0"/>
                </a:rPr>
                <a:t>Hot Saturated Discharge Air</a:t>
              </a:r>
            </a:p>
          </p:txBody>
        </p:sp>
        <p:sp>
          <p:nvSpPr>
            <p:cNvPr id="13320" name="AutoShape 6"/>
            <p:cNvSpPr>
              <a:spLocks noChangeArrowheads="1"/>
            </p:cNvSpPr>
            <p:nvPr/>
          </p:nvSpPr>
          <p:spPr bwMode="auto">
            <a:xfrm rot="10800000" flipH="1" flipV="1">
              <a:off x="3227" y="1571"/>
              <a:ext cx="1228" cy="17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952 w 21600"/>
                <a:gd name="T13" fmla="*/ 1895 h 21600"/>
                <a:gd name="T14" fmla="*/ 19648 w 21600"/>
                <a:gd name="T15" fmla="*/ 19705 h 21600"/>
              </a:gdLst>
              <a:ahLst/>
              <a:cxnLst>
                <a:cxn ang="T8">
                  <a:pos x="T0" y="T1"/>
                </a:cxn>
                <a:cxn ang="T9">
                  <a:pos x="T2" y="T3"/>
                </a:cxn>
                <a:cxn ang="T10">
                  <a:pos x="T4" y="T5"/>
                </a:cxn>
                <a:cxn ang="T11">
                  <a:pos x="T6" y="T7"/>
                </a:cxn>
              </a:cxnLst>
              <a:rect l="T12" t="T13" r="T14" b="T15"/>
              <a:pathLst>
                <a:path w="21600" h="21600">
                  <a:moveTo>
                    <a:pt x="0" y="0"/>
                  </a:moveTo>
                  <a:lnTo>
                    <a:pt x="287" y="21600"/>
                  </a:lnTo>
                  <a:lnTo>
                    <a:pt x="21313" y="21600"/>
                  </a:lnTo>
                  <a:lnTo>
                    <a:pt x="21600" y="0"/>
                  </a:lnTo>
                  <a:close/>
                </a:path>
              </a:pathLst>
            </a:custGeom>
            <a:solidFill>
              <a:srgbClr val="CECECE"/>
            </a:solidFill>
            <a:ln w="25400">
              <a:solidFill>
                <a:schemeClr val="tx1"/>
              </a:solidFill>
              <a:miter lim="800000"/>
              <a:headEnd/>
              <a:tailEnd/>
            </a:ln>
          </p:spPr>
          <p:txBody>
            <a:bodyPr wrap="none" anchor="ctr"/>
            <a:lstStyle/>
            <a:p>
              <a:endParaRPr lang="nl-BE" sz="1350"/>
            </a:p>
          </p:txBody>
        </p:sp>
        <p:sp>
          <p:nvSpPr>
            <p:cNvPr id="13321" name="Rectangle 7"/>
            <p:cNvSpPr>
              <a:spLocks noChangeArrowheads="1"/>
            </p:cNvSpPr>
            <p:nvPr/>
          </p:nvSpPr>
          <p:spPr bwMode="auto">
            <a:xfrm>
              <a:off x="3168" y="1728"/>
              <a:ext cx="1305" cy="1960"/>
            </a:xfrm>
            <a:prstGeom prst="rect">
              <a:avLst/>
            </a:prstGeom>
            <a:solidFill>
              <a:srgbClr val="CECECE"/>
            </a:solidFill>
            <a:ln w="254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3322" name="Line 8"/>
            <p:cNvSpPr>
              <a:spLocks noChangeShapeType="1"/>
            </p:cNvSpPr>
            <p:nvPr/>
          </p:nvSpPr>
          <p:spPr bwMode="auto">
            <a:xfrm>
              <a:off x="3315" y="2019"/>
              <a:ext cx="1584" cy="0"/>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nl-BE" sz="1350"/>
            </a:p>
          </p:txBody>
        </p:sp>
        <p:sp>
          <p:nvSpPr>
            <p:cNvPr id="13323" name="Freeform 9"/>
            <p:cNvSpPr>
              <a:spLocks/>
            </p:cNvSpPr>
            <p:nvPr/>
          </p:nvSpPr>
          <p:spPr bwMode="auto">
            <a:xfrm>
              <a:off x="3236" y="2019"/>
              <a:ext cx="79" cy="178"/>
            </a:xfrm>
            <a:custGeom>
              <a:avLst/>
              <a:gdLst>
                <a:gd name="T0" fmla="*/ 62 w 85"/>
                <a:gd name="T1" fmla="*/ 0 h 155"/>
                <a:gd name="T2" fmla="*/ 59 w 85"/>
                <a:gd name="T3" fmla="*/ 0 h 155"/>
                <a:gd name="T4" fmla="*/ 64 w 85"/>
                <a:gd name="T5" fmla="*/ 0 h 155"/>
                <a:gd name="T6" fmla="*/ 60 w 85"/>
                <a:gd name="T7" fmla="*/ 0 h 155"/>
                <a:gd name="T8" fmla="*/ 55 w 85"/>
                <a:gd name="T9" fmla="*/ 0 h 155"/>
                <a:gd name="T10" fmla="*/ 51 w 85"/>
                <a:gd name="T11" fmla="*/ 1 h 155"/>
                <a:gd name="T12" fmla="*/ 46 w 85"/>
                <a:gd name="T13" fmla="*/ 3 h 155"/>
                <a:gd name="T14" fmla="*/ 41 w 85"/>
                <a:gd name="T15" fmla="*/ 9 h 155"/>
                <a:gd name="T16" fmla="*/ 36 w 85"/>
                <a:gd name="T17" fmla="*/ 15 h 155"/>
                <a:gd name="T18" fmla="*/ 31 w 85"/>
                <a:gd name="T19" fmla="*/ 15 h 155"/>
                <a:gd name="T20" fmla="*/ 29 w 85"/>
                <a:gd name="T21" fmla="*/ 23 h 155"/>
                <a:gd name="T22" fmla="*/ 24 w 85"/>
                <a:gd name="T23" fmla="*/ 29 h 155"/>
                <a:gd name="T24" fmla="*/ 19 w 85"/>
                <a:gd name="T25" fmla="*/ 33 h 155"/>
                <a:gd name="T26" fmla="*/ 18 w 85"/>
                <a:gd name="T27" fmla="*/ 41 h 155"/>
                <a:gd name="T28" fmla="*/ 15 w 85"/>
                <a:gd name="T29" fmla="*/ 51 h 155"/>
                <a:gd name="T30" fmla="*/ 9 w 85"/>
                <a:gd name="T31" fmla="*/ 54 h 155"/>
                <a:gd name="T32" fmla="*/ 7 w 85"/>
                <a:gd name="T33" fmla="*/ 63 h 155"/>
                <a:gd name="T34" fmla="*/ 6 w 85"/>
                <a:gd name="T35" fmla="*/ 72 h 155"/>
                <a:gd name="T36" fmla="*/ 5 w 85"/>
                <a:gd name="T37" fmla="*/ 78 h 155"/>
                <a:gd name="T38" fmla="*/ 3 w 85"/>
                <a:gd name="T39" fmla="*/ 91 h 155"/>
                <a:gd name="T40" fmla="*/ 2 w 85"/>
                <a:gd name="T41" fmla="*/ 100 h 155"/>
                <a:gd name="T42" fmla="*/ 0 w 85"/>
                <a:gd name="T43" fmla="*/ 109 h 155"/>
                <a:gd name="T44" fmla="*/ 0 w 85"/>
                <a:gd name="T45" fmla="*/ 118 h 155"/>
                <a:gd name="T46" fmla="*/ 0 w 85"/>
                <a:gd name="T47" fmla="*/ 126 h 155"/>
                <a:gd name="T48" fmla="*/ 2 w 85"/>
                <a:gd name="T49" fmla="*/ 136 h 155"/>
                <a:gd name="T50" fmla="*/ 5 w 85"/>
                <a:gd name="T51" fmla="*/ 142 h 155"/>
                <a:gd name="T52" fmla="*/ 6 w 85"/>
                <a:gd name="T53" fmla="*/ 150 h 155"/>
                <a:gd name="T54" fmla="*/ 7 w 85"/>
                <a:gd name="T55" fmla="*/ 160 h 155"/>
                <a:gd name="T56" fmla="*/ 9 w 85"/>
                <a:gd name="T57" fmla="*/ 168 h 155"/>
                <a:gd name="T58" fmla="*/ 11 w 85"/>
                <a:gd name="T59" fmla="*/ 177 h 155"/>
                <a:gd name="T60" fmla="*/ 15 w 85"/>
                <a:gd name="T61" fmla="*/ 186 h 155"/>
                <a:gd name="T62" fmla="*/ 18 w 85"/>
                <a:gd name="T63" fmla="*/ 195 h 155"/>
                <a:gd name="T64" fmla="*/ 20 w 85"/>
                <a:gd name="T65" fmla="*/ 202 h 155"/>
                <a:gd name="T66" fmla="*/ 24 w 85"/>
                <a:gd name="T67" fmla="*/ 208 h 155"/>
                <a:gd name="T68" fmla="*/ 29 w 85"/>
                <a:gd name="T69" fmla="*/ 215 h 155"/>
                <a:gd name="T70" fmla="*/ 33 w 85"/>
                <a:gd name="T71" fmla="*/ 220 h 155"/>
                <a:gd name="T72" fmla="*/ 38 w 85"/>
                <a:gd name="T73" fmla="*/ 224 h 155"/>
                <a:gd name="T74" fmla="*/ 43 w 85"/>
                <a:gd name="T75" fmla="*/ 227 h 155"/>
                <a:gd name="T76" fmla="*/ 47 w 85"/>
                <a:gd name="T77" fmla="*/ 229 h 155"/>
                <a:gd name="T78" fmla="*/ 52 w 85"/>
                <a:gd name="T79" fmla="*/ 232 h 155"/>
                <a:gd name="T80" fmla="*/ 57 w 85"/>
                <a:gd name="T81" fmla="*/ 233 h 155"/>
                <a:gd name="T82" fmla="*/ 62 w 85"/>
                <a:gd name="T83" fmla="*/ 233 h 155"/>
                <a:gd name="T84" fmla="*/ 67 w 85"/>
                <a:gd name="T85" fmla="*/ 233 h 155"/>
                <a:gd name="T86" fmla="*/ 67 w 85"/>
                <a:gd name="T87" fmla="*/ 232 h 15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5"/>
                <a:gd name="T133" fmla="*/ 0 h 155"/>
                <a:gd name="T134" fmla="*/ 85 w 85"/>
                <a:gd name="T135" fmla="*/ 155 h 15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5" h="155">
                  <a:moveTo>
                    <a:pt x="78" y="0"/>
                  </a:moveTo>
                  <a:lnTo>
                    <a:pt x="74" y="0"/>
                  </a:lnTo>
                  <a:lnTo>
                    <a:pt x="80" y="0"/>
                  </a:lnTo>
                  <a:lnTo>
                    <a:pt x="75" y="0"/>
                  </a:lnTo>
                  <a:lnTo>
                    <a:pt x="69" y="0"/>
                  </a:lnTo>
                  <a:lnTo>
                    <a:pt x="63" y="1"/>
                  </a:lnTo>
                  <a:lnTo>
                    <a:pt x="57" y="3"/>
                  </a:lnTo>
                  <a:lnTo>
                    <a:pt x="51" y="6"/>
                  </a:lnTo>
                  <a:lnTo>
                    <a:pt x="45" y="10"/>
                  </a:lnTo>
                  <a:lnTo>
                    <a:pt x="39" y="10"/>
                  </a:lnTo>
                  <a:lnTo>
                    <a:pt x="36" y="15"/>
                  </a:lnTo>
                  <a:lnTo>
                    <a:pt x="30" y="19"/>
                  </a:lnTo>
                  <a:lnTo>
                    <a:pt x="24" y="22"/>
                  </a:lnTo>
                  <a:lnTo>
                    <a:pt x="21" y="27"/>
                  </a:lnTo>
                  <a:lnTo>
                    <a:pt x="18" y="33"/>
                  </a:lnTo>
                  <a:lnTo>
                    <a:pt x="12" y="36"/>
                  </a:lnTo>
                  <a:lnTo>
                    <a:pt x="9" y="42"/>
                  </a:lnTo>
                  <a:lnTo>
                    <a:pt x="6" y="48"/>
                  </a:lnTo>
                  <a:lnTo>
                    <a:pt x="5" y="51"/>
                  </a:lnTo>
                  <a:lnTo>
                    <a:pt x="3" y="60"/>
                  </a:lnTo>
                  <a:lnTo>
                    <a:pt x="2" y="66"/>
                  </a:lnTo>
                  <a:lnTo>
                    <a:pt x="0" y="72"/>
                  </a:lnTo>
                  <a:lnTo>
                    <a:pt x="0" y="78"/>
                  </a:lnTo>
                  <a:lnTo>
                    <a:pt x="0" y="84"/>
                  </a:lnTo>
                  <a:lnTo>
                    <a:pt x="2" y="90"/>
                  </a:lnTo>
                  <a:lnTo>
                    <a:pt x="5" y="94"/>
                  </a:lnTo>
                  <a:lnTo>
                    <a:pt x="6" y="99"/>
                  </a:lnTo>
                  <a:lnTo>
                    <a:pt x="9" y="105"/>
                  </a:lnTo>
                  <a:lnTo>
                    <a:pt x="12" y="111"/>
                  </a:lnTo>
                  <a:lnTo>
                    <a:pt x="14" y="117"/>
                  </a:lnTo>
                  <a:lnTo>
                    <a:pt x="18" y="123"/>
                  </a:lnTo>
                  <a:lnTo>
                    <a:pt x="21" y="129"/>
                  </a:lnTo>
                  <a:lnTo>
                    <a:pt x="26" y="133"/>
                  </a:lnTo>
                  <a:lnTo>
                    <a:pt x="30" y="138"/>
                  </a:lnTo>
                  <a:lnTo>
                    <a:pt x="35" y="142"/>
                  </a:lnTo>
                  <a:lnTo>
                    <a:pt x="41" y="145"/>
                  </a:lnTo>
                  <a:lnTo>
                    <a:pt x="47" y="148"/>
                  </a:lnTo>
                  <a:lnTo>
                    <a:pt x="53" y="150"/>
                  </a:lnTo>
                  <a:lnTo>
                    <a:pt x="59" y="151"/>
                  </a:lnTo>
                  <a:lnTo>
                    <a:pt x="65" y="153"/>
                  </a:lnTo>
                  <a:lnTo>
                    <a:pt x="71" y="154"/>
                  </a:lnTo>
                  <a:lnTo>
                    <a:pt x="77" y="154"/>
                  </a:lnTo>
                  <a:lnTo>
                    <a:pt x="83" y="154"/>
                  </a:lnTo>
                  <a:lnTo>
                    <a:pt x="84" y="153"/>
                  </a:lnTo>
                </a:path>
              </a:pathLst>
            </a:custGeom>
            <a:noFill/>
            <a:ln w="76200" cap="rnd">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nl-BE" sz="1350"/>
            </a:p>
          </p:txBody>
        </p:sp>
        <p:sp>
          <p:nvSpPr>
            <p:cNvPr id="13324" name="Line 10"/>
            <p:cNvSpPr>
              <a:spLocks noChangeShapeType="1"/>
            </p:cNvSpPr>
            <p:nvPr/>
          </p:nvSpPr>
          <p:spPr bwMode="auto">
            <a:xfrm>
              <a:off x="3316" y="2194"/>
              <a:ext cx="997" cy="3"/>
            </a:xfrm>
            <a:prstGeom prst="line">
              <a:avLst/>
            </a:prstGeom>
            <a:noFill/>
            <a:ln w="76200">
              <a:solidFill>
                <a:srgbClr val="8901F3"/>
              </a:solidFill>
              <a:round/>
              <a:headEnd/>
              <a:tailEnd/>
            </a:ln>
            <a:extLst>
              <a:ext uri="{909E8E84-426E-40DD-AFC4-6F175D3DCCD1}">
                <a14:hiddenFill xmlns:a14="http://schemas.microsoft.com/office/drawing/2010/main">
                  <a:noFill/>
                </a14:hiddenFill>
              </a:ext>
            </a:extLst>
          </p:spPr>
          <p:txBody>
            <a:bodyPr wrap="none" anchor="ctr"/>
            <a:lstStyle/>
            <a:p>
              <a:endParaRPr lang="nl-BE" sz="1350"/>
            </a:p>
          </p:txBody>
        </p:sp>
        <p:sp>
          <p:nvSpPr>
            <p:cNvPr id="13325" name="Line 11"/>
            <p:cNvSpPr>
              <a:spLocks noChangeShapeType="1"/>
            </p:cNvSpPr>
            <p:nvPr/>
          </p:nvSpPr>
          <p:spPr bwMode="auto">
            <a:xfrm>
              <a:off x="3324" y="2351"/>
              <a:ext cx="992" cy="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nl-BE" sz="1350"/>
            </a:p>
          </p:txBody>
        </p:sp>
        <p:sp>
          <p:nvSpPr>
            <p:cNvPr id="13326" name="Freeform 12"/>
            <p:cNvSpPr>
              <a:spLocks/>
            </p:cNvSpPr>
            <p:nvPr/>
          </p:nvSpPr>
          <p:spPr bwMode="auto">
            <a:xfrm>
              <a:off x="3236" y="2351"/>
              <a:ext cx="88" cy="178"/>
            </a:xfrm>
            <a:custGeom>
              <a:avLst/>
              <a:gdLst>
                <a:gd name="T0" fmla="*/ 87 w 85"/>
                <a:gd name="T1" fmla="*/ 0 h 155"/>
                <a:gd name="T2" fmla="*/ 83 w 85"/>
                <a:gd name="T3" fmla="*/ 0 h 155"/>
                <a:gd name="T4" fmla="*/ 89 w 85"/>
                <a:gd name="T5" fmla="*/ 0 h 155"/>
                <a:gd name="T6" fmla="*/ 84 w 85"/>
                <a:gd name="T7" fmla="*/ 0 h 155"/>
                <a:gd name="T8" fmla="*/ 77 w 85"/>
                <a:gd name="T9" fmla="*/ 0 h 155"/>
                <a:gd name="T10" fmla="*/ 69 w 85"/>
                <a:gd name="T11" fmla="*/ 1 h 155"/>
                <a:gd name="T12" fmla="*/ 63 w 85"/>
                <a:gd name="T13" fmla="*/ 3 h 155"/>
                <a:gd name="T14" fmla="*/ 57 w 85"/>
                <a:gd name="T15" fmla="*/ 9 h 155"/>
                <a:gd name="T16" fmla="*/ 51 w 85"/>
                <a:gd name="T17" fmla="*/ 15 h 155"/>
                <a:gd name="T18" fmla="*/ 42 w 85"/>
                <a:gd name="T19" fmla="*/ 15 h 155"/>
                <a:gd name="T20" fmla="*/ 39 w 85"/>
                <a:gd name="T21" fmla="*/ 23 h 155"/>
                <a:gd name="T22" fmla="*/ 33 w 85"/>
                <a:gd name="T23" fmla="*/ 29 h 155"/>
                <a:gd name="T24" fmla="*/ 27 w 85"/>
                <a:gd name="T25" fmla="*/ 33 h 155"/>
                <a:gd name="T26" fmla="*/ 24 w 85"/>
                <a:gd name="T27" fmla="*/ 41 h 155"/>
                <a:gd name="T28" fmla="*/ 21 w 85"/>
                <a:gd name="T29" fmla="*/ 51 h 155"/>
                <a:gd name="T30" fmla="*/ 12 w 85"/>
                <a:gd name="T31" fmla="*/ 54 h 155"/>
                <a:gd name="T32" fmla="*/ 9 w 85"/>
                <a:gd name="T33" fmla="*/ 63 h 155"/>
                <a:gd name="T34" fmla="*/ 6 w 85"/>
                <a:gd name="T35" fmla="*/ 72 h 155"/>
                <a:gd name="T36" fmla="*/ 5 w 85"/>
                <a:gd name="T37" fmla="*/ 78 h 155"/>
                <a:gd name="T38" fmla="*/ 3 w 85"/>
                <a:gd name="T39" fmla="*/ 91 h 155"/>
                <a:gd name="T40" fmla="*/ 2 w 85"/>
                <a:gd name="T41" fmla="*/ 100 h 155"/>
                <a:gd name="T42" fmla="*/ 0 w 85"/>
                <a:gd name="T43" fmla="*/ 109 h 155"/>
                <a:gd name="T44" fmla="*/ 0 w 85"/>
                <a:gd name="T45" fmla="*/ 118 h 155"/>
                <a:gd name="T46" fmla="*/ 0 w 85"/>
                <a:gd name="T47" fmla="*/ 126 h 155"/>
                <a:gd name="T48" fmla="*/ 2 w 85"/>
                <a:gd name="T49" fmla="*/ 136 h 155"/>
                <a:gd name="T50" fmla="*/ 5 w 85"/>
                <a:gd name="T51" fmla="*/ 142 h 155"/>
                <a:gd name="T52" fmla="*/ 6 w 85"/>
                <a:gd name="T53" fmla="*/ 150 h 155"/>
                <a:gd name="T54" fmla="*/ 9 w 85"/>
                <a:gd name="T55" fmla="*/ 160 h 155"/>
                <a:gd name="T56" fmla="*/ 12 w 85"/>
                <a:gd name="T57" fmla="*/ 168 h 155"/>
                <a:gd name="T58" fmla="*/ 14 w 85"/>
                <a:gd name="T59" fmla="*/ 177 h 155"/>
                <a:gd name="T60" fmla="*/ 21 w 85"/>
                <a:gd name="T61" fmla="*/ 186 h 155"/>
                <a:gd name="T62" fmla="*/ 24 w 85"/>
                <a:gd name="T63" fmla="*/ 195 h 155"/>
                <a:gd name="T64" fmla="*/ 29 w 85"/>
                <a:gd name="T65" fmla="*/ 202 h 155"/>
                <a:gd name="T66" fmla="*/ 33 w 85"/>
                <a:gd name="T67" fmla="*/ 208 h 155"/>
                <a:gd name="T68" fmla="*/ 38 w 85"/>
                <a:gd name="T69" fmla="*/ 215 h 155"/>
                <a:gd name="T70" fmla="*/ 45 w 85"/>
                <a:gd name="T71" fmla="*/ 220 h 155"/>
                <a:gd name="T72" fmla="*/ 53 w 85"/>
                <a:gd name="T73" fmla="*/ 224 h 155"/>
                <a:gd name="T74" fmla="*/ 59 w 85"/>
                <a:gd name="T75" fmla="*/ 227 h 155"/>
                <a:gd name="T76" fmla="*/ 65 w 85"/>
                <a:gd name="T77" fmla="*/ 229 h 155"/>
                <a:gd name="T78" fmla="*/ 71 w 85"/>
                <a:gd name="T79" fmla="*/ 232 h 155"/>
                <a:gd name="T80" fmla="*/ 80 w 85"/>
                <a:gd name="T81" fmla="*/ 233 h 155"/>
                <a:gd name="T82" fmla="*/ 86 w 85"/>
                <a:gd name="T83" fmla="*/ 233 h 155"/>
                <a:gd name="T84" fmla="*/ 92 w 85"/>
                <a:gd name="T85" fmla="*/ 233 h 155"/>
                <a:gd name="T86" fmla="*/ 93 w 85"/>
                <a:gd name="T87" fmla="*/ 232 h 15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5"/>
                <a:gd name="T133" fmla="*/ 0 h 155"/>
                <a:gd name="T134" fmla="*/ 85 w 85"/>
                <a:gd name="T135" fmla="*/ 155 h 15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5" h="155">
                  <a:moveTo>
                    <a:pt x="78" y="0"/>
                  </a:moveTo>
                  <a:lnTo>
                    <a:pt x="74" y="0"/>
                  </a:lnTo>
                  <a:lnTo>
                    <a:pt x="80" y="0"/>
                  </a:lnTo>
                  <a:lnTo>
                    <a:pt x="75" y="0"/>
                  </a:lnTo>
                  <a:lnTo>
                    <a:pt x="69" y="0"/>
                  </a:lnTo>
                  <a:lnTo>
                    <a:pt x="63" y="1"/>
                  </a:lnTo>
                  <a:lnTo>
                    <a:pt x="57" y="3"/>
                  </a:lnTo>
                  <a:lnTo>
                    <a:pt x="51" y="6"/>
                  </a:lnTo>
                  <a:lnTo>
                    <a:pt x="45" y="10"/>
                  </a:lnTo>
                  <a:lnTo>
                    <a:pt x="39" y="10"/>
                  </a:lnTo>
                  <a:lnTo>
                    <a:pt x="36" y="15"/>
                  </a:lnTo>
                  <a:lnTo>
                    <a:pt x="30" y="19"/>
                  </a:lnTo>
                  <a:lnTo>
                    <a:pt x="24" y="22"/>
                  </a:lnTo>
                  <a:lnTo>
                    <a:pt x="21" y="27"/>
                  </a:lnTo>
                  <a:lnTo>
                    <a:pt x="18" y="33"/>
                  </a:lnTo>
                  <a:lnTo>
                    <a:pt x="12" y="36"/>
                  </a:lnTo>
                  <a:lnTo>
                    <a:pt x="9" y="42"/>
                  </a:lnTo>
                  <a:lnTo>
                    <a:pt x="6" y="48"/>
                  </a:lnTo>
                  <a:lnTo>
                    <a:pt x="5" y="51"/>
                  </a:lnTo>
                  <a:lnTo>
                    <a:pt x="3" y="60"/>
                  </a:lnTo>
                  <a:lnTo>
                    <a:pt x="2" y="66"/>
                  </a:lnTo>
                  <a:lnTo>
                    <a:pt x="0" y="72"/>
                  </a:lnTo>
                  <a:lnTo>
                    <a:pt x="0" y="78"/>
                  </a:lnTo>
                  <a:lnTo>
                    <a:pt x="0" y="84"/>
                  </a:lnTo>
                  <a:lnTo>
                    <a:pt x="2" y="90"/>
                  </a:lnTo>
                  <a:lnTo>
                    <a:pt x="5" y="94"/>
                  </a:lnTo>
                  <a:lnTo>
                    <a:pt x="6" y="99"/>
                  </a:lnTo>
                  <a:lnTo>
                    <a:pt x="9" y="105"/>
                  </a:lnTo>
                  <a:lnTo>
                    <a:pt x="12" y="111"/>
                  </a:lnTo>
                  <a:lnTo>
                    <a:pt x="14" y="117"/>
                  </a:lnTo>
                  <a:lnTo>
                    <a:pt x="18" y="123"/>
                  </a:lnTo>
                  <a:lnTo>
                    <a:pt x="21" y="129"/>
                  </a:lnTo>
                  <a:lnTo>
                    <a:pt x="26" y="133"/>
                  </a:lnTo>
                  <a:lnTo>
                    <a:pt x="30" y="138"/>
                  </a:lnTo>
                  <a:lnTo>
                    <a:pt x="35" y="142"/>
                  </a:lnTo>
                  <a:lnTo>
                    <a:pt x="41" y="145"/>
                  </a:lnTo>
                  <a:lnTo>
                    <a:pt x="47" y="148"/>
                  </a:lnTo>
                  <a:lnTo>
                    <a:pt x="53" y="150"/>
                  </a:lnTo>
                  <a:lnTo>
                    <a:pt x="59" y="151"/>
                  </a:lnTo>
                  <a:lnTo>
                    <a:pt x="65" y="153"/>
                  </a:lnTo>
                  <a:lnTo>
                    <a:pt x="71" y="154"/>
                  </a:lnTo>
                  <a:lnTo>
                    <a:pt x="77" y="154"/>
                  </a:lnTo>
                  <a:lnTo>
                    <a:pt x="83" y="154"/>
                  </a:lnTo>
                  <a:lnTo>
                    <a:pt x="84" y="153"/>
                  </a:lnTo>
                </a:path>
              </a:pathLst>
            </a:custGeom>
            <a:noFill/>
            <a:ln w="76200" cap="rnd">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nl-BE" sz="1350"/>
            </a:p>
          </p:txBody>
        </p:sp>
        <p:sp>
          <p:nvSpPr>
            <p:cNvPr id="13327" name="Freeform 13"/>
            <p:cNvSpPr>
              <a:spLocks/>
            </p:cNvSpPr>
            <p:nvPr/>
          </p:nvSpPr>
          <p:spPr bwMode="auto">
            <a:xfrm>
              <a:off x="4297" y="2194"/>
              <a:ext cx="78" cy="157"/>
            </a:xfrm>
            <a:custGeom>
              <a:avLst/>
              <a:gdLst>
                <a:gd name="T0" fmla="*/ 6 w 85"/>
                <a:gd name="T1" fmla="*/ 0 h 155"/>
                <a:gd name="T2" fmla="*/ 7 w 85"/>
                <a:gd name="T3" fmla="*/ 0 h 155"/>
                <a:gd name="T4" fmla="*/ 4 w 85"/>
                <a:gd name="T5" fmla="*/ 0 h 155"/>
                <a:gd name="T6" fmla="*/ 6 w 85"/>
                <a:gd name="T7" fmla="*/ 0 h 155"/>
                <a:gd name="T8" fmla="*/ 12 w 85"/>
                <a:gd name="T9" fmla="*/ 0 h 155"/>
                <a:gd name="T10" fmla="*/ 16 w 85"/>
                <a:gd name="T11" fmla="*/ 1 h 155"/>
                <a:gd name="T12" fmla="*/ 21 w 85"/>
                <a:gd name="T13" fmla="*/ 3 h 155"/>
                <a:gd name="T14" fmla="*/ 26 w 85"/>
                <a:gd name="T15" fmla="*/ 6 h 155"/>
                <a:gd name="T16" fmla="*/ 30 w 85"/>
                <a:gd name="T17" fmla="*/ 10 h 155"/>
                <a:gd name="T18" fmla="*/ 35 w 85"/>
                <a:gd name="T19" fmla="*/ 10 h 155"/>
                <a:gd name="T20" fmla="*/ 37 w 85"/>
                <a:gd name="T21" fmla="*/ 15 h 155"/>
                <a:gd name="T22" fmla="*/ 42 w 85"/>
                <a:gd name="T23" fmla="*/ 19 h 155"/>
                <a:gd name="T24" fmla="*/ 46 w 85"/>
                <a:gd name="T25" fmla="*/ 22 h 155"/>
                <a:gd name="T26" fmla="*/ 49 w 85"/>
                <a:gd name="T27" fmla="*/ 27 h 155"/>
                <a:gd name="T28" fmla="*/ 51 w 85"/>
                <a:gd name="T29" fmla="*/ 33 h 155"/>
                <a:gd name="T30" fmla="*/ 56 w 85"/>
                <a:gd name="T31" fmla="*/ 36 h 155"/>
                <a:gd name="T32" fmla="*/ 58 w 85"/>
                <a:gd name="T33" fmla="*/ 45 h 155"/>
                <a:gd name="T34" fmla="*/ 61 w 85"/>
                <a:gd name="T35" fmla="*/ 51 h 155"/>
                <a:gd name="T36" fmla="*/ 61 w 85"/>
                <a:gd name="T37" fmla="*/ 54 h 155"/>
                <a:gd name="T38" fmla="*/ 62 w 85"/>
                <a:gd name="T39" fmla="*/ 63 h 155"/>
                <a:gd name="T40" fmla="*/ 63 w 85"/>
                <a:gd name="T41" fmla="*/ 69 h 155"/>
                <a:gd name="T42" fmla="*/ 65 w 85"/>
                <a:gd name="T43" fmla="*/ 75 h 155"/>
                <a:gd name="T44" fmla="*/ 65 w 85"/>
                <a:gd name="T45" fmla="*/ 81 h 155"/>
                <a:gd name="T46" fmla="*/ 65 w 85"/>
                <a:gd name="T47" fmla="*/ 87 h 155"/>
                <a:gd name="T48" fmla="*/ 63 w 85"/>
                <a:gd name="T49" fmla="*/ 93 h 155"/>
                <a:gd name="T50" fmla="*/ 61 w 85"/>
                <a:gd name="T51" fmla="*/ 97 h 155"/>
                <a:gd name="T52" fmla="*/ 61 w 85"/>
                <a:gd name="T53" fmla="*/ 102 h 155"/>
                <a:gd name="T54" fmla="*/ 58 w 85"/>
                <a:gd name="T55" fmla="*/ 108 h 155"/>
                <a:gd name="T56" fmla="*/ 56 w 85"/>
                <a:gd name="T57" fmla="*/ 114 h 155"/>
                <a:gd name="T58" fmla="*/ 54 w 85"/>
                <a:gd name="T59" fmla="*/ 123 h 155"/>
                <a:gd name="T60" fmla="*/ 51 w 85"/>
                <a:gd name="T61" fmla="*/ 129 h 155"/>
                <a:gd name="T62" fmla="*/ 49 w 85"/>
                <a:gd name="T63" fmla="*/ 135 h 155"/>
                <a:gd name="T64" fmla="*/ 45 w 85"/>
                <a:gd name="T65" fmla="*/ 139 h 155"/>
                <a:gd name="T66" fmla="*/ 42 w 85"/>
                <a:gd name="T67" fmla="*/ 144 h 155"/>
                <a:gd name="T68" fmla="*/ 38 w 85"/>
                <a:gd name="T69" fmla="*/ 148 h 155"/>
                <a:gd name="T70" fmla="*/ 33 w 85"/>
                <a:gd name="T71" fmla="*/ 151 h 155"/>
                <a:gd name="T72" fmla="*/ 28 w 85"/>
                <a:gd name="T73" fmla="*/ 154 h 155"/>
                <a:gd name="T74" fmla="*/ 24 w 85"/>
                <a:gd name="T75" fmla="*/ 156 h 155"/>
                <a:gd name="T76" fmla="*/ 19 w 85"/>
                <a:gd name="T77" fmla="*/ 157 h 155"/>
                <a:gd name="T78" fmla="*/ 15 w 85"/>
                <a:gd name="T79" fmla="*/ 159 h 155"/>
                <a:gd name="T80" fmla="*/ 10 w 85"/>
                <a:gd name="T81" fmla="*/ 160 h 155"/>
                <a:gd name="T82" fmla="*/ 6 w 85"/>
                <a:gd name="T83" fmla="*/ 160 h 155"/>
                <a:gd name="T84" fmla="*/ 1 w 85"/>
                <a:gd name="T85" fmla="*/ 160 h 155"/>
                <a:gd name="T86" fmla="*/ 0 w 85"/>
                <a:gd name="T87" fmla="*/ 159 h 15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5"/>
                <a:gd name="T133" fmla="*/ 0 h 155"/>
                <a:gd name="T134" fmla="*/ 85 w 85"/>
                <a:gd name="T135" fmla="*/ 155 h 15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5" h="155">
                  <a:moveTo>
                    <a:pt x="6" y="0"/>
                  </a:moveTo>
                  <a:lnTo>
                    <a:pt x="10" y="0"/>
                  </a:lnTo>
                  <a:lnTo>
                    <a:pt x="4" y="0"/>
                  </a:lnTo>
                  <a:lnTo>
                    <a:pt x="9" y="0"/>
                  </a:lnTo>
                  <a:lnTo>
                    <a:pt x="15" y="0"/>
                  </a:lnTo>
                  <a:lnTo>
                    <a:pt x="21" y="1"/>
                  </a:lnTo>
                  <a:lnTo>
                    <a:pt x="27" y="3"/>
                  </a:lnTo>
                  <a:lnTo>
                    <a:pt x="33" y="6"/>
                  </a:lnTo>
                  <a:lnTo>
                    <a:pt x="39" y="10"/>
                  </a:lnTo>
                  <a:lnTo>
                    <a:pt x="45" y="10"/>
                  </a:lnTo>
                  <a:lnTo>
                    <a:pt x="48" y="15"/>
                  </a:lnTo>
                  <a:lnTo>
                    <a:pt x="54" y="19"/>
                  </a:lnTo>
                  <a:lnTo>
                    <a:pt x="60" y="22"/>
                  </a:lnTo>
                  <a:lnTo>
                    <a:pt x="63" y="27"/>
                  </a:lnTo>
                  <a:lnTo>
                    <a:pt x="66" y="33"/>
                  </a:lnTo>
                  <a:lnTo>
                    <a:pt x="72" y="36"/>
                  </a:lnTo>
                  <a:lnTo>
                    <a:pt x="75" y="42"/>
                  </a:lnTo>
                  <a:lnTo>
                    <a:pt x="78" y="48"/>
                  </a:lnTo>
                  <a:lnTo>
                    <a:pt x="79" y="51"/>
                  </a:lnTo>
                  <a:lnTo>
                    <a:pt x="81" y="60"/>
                  </a:lnTo>
                  <a:lnTo>
                    <a:pt x="82" y="66"/>
                  </a:lnTo>
                  <a:lnTo>
                    <a:pt x="84" y="72"/>
                  </a:lnTo>
                  <a:lnTo>
                    <a:pt x="84" y="78"/>
                  </a:lnTo>
                  <a:lnTo>
                    <a:pt x="84" y="84"/>
                  </a:lnTo>
                  <a:lnTo>
                    <a:pt x="82" y="90"/>
                  </a:lnTo>
                  <a:lnTo>
                    <a:pt x="79" y="94"/>
                  </a:lnTo>
                  <a:lnTo>
                    <a:pt x="78" y="99"/>
                  </a:lnTo>
                  <a:lnTo>
                    <a:pt x="75" y="105"/>
                  </a:lnTo>
                  <a:lnTo>
                    <a:pt x="72" y="111"/>
                  </a:lnTo>
                  <a:lnTo>
                    <a:pt x="70" y="117"/>
                  </a:lnTo>
                  <a:lnTo>
                    <a:pt x="66" y="123"/>
                  </a:lnTo>
                  <a:lnTo>
                    <a:pt x="63" y="129"/>
                  </a:lnTo>
                  <a:lnTo>
                    <a:pt x="58" y="133"/>
                  </a:lnTo>
                  <a:lnTo>
                    <a:pt x="54" y="138"/>
                  </a:lnTo>
                  <a:lnTo>
                    <a:pt x="49" y="142"/>
                  </a:lnTo>
                  <a:lnTo>
                    <a:pt x="43" y="145"/>
                  </a:lnTo>
                  <a:lnTo>
                    <a:pt x="37" y="148"/>
                  </a:lnTo>
                  <a:lnTo>
                    <a:pt x="31" y="150"/>
                  </a:lnTo>
                  <a:lnTo>
                    <a:pt x="25" y="151"/>
                  </a:lnTo>
                  <a:lnTo>
                    <a:pt x="19" y="153"/>
                  </a:lnTo>
                  <a:lnTo>
                    <a:pt x="13" y="154"/>
                  </a:lnTo>
                  <a:lnTo>
                    <a:pt x="7" y="154"/>
                  </a:lnTo>
                  <a:lnTo>
                    <a:pt x="1" y="154"/>
                  </a:lnTo>
                  <a:lnTo>
                    <a:pt x="0" y="153"/>
                  </a:lnTo>
                </a:path>
              </a:pathLst>
            </a:custGeom>
            <a:noFill/>
            <a:ln w="76200" cap="rnd">
              <a:solidFill>
                <a:srgbClr val="8901F3"/>
              </a:solidFill>
              <a:round/>
              <a:headEnd/>
              <a:tailEnd/>
            </a:ln>
            <a:extLst>
              <a:ext uri="{909E8E84-426E-40DD-AFC4-6F175D3DCCD1}">
                <a14:hiddenFill xmlns:a14="http://schemas.microsoft.com/office/drawing/2010/main">
                  <a:solidFill>
                    <a:srgbClr val="FFFFFF"/>
                  </a:solidFill>
                </a14:hiddenFill>
              </a:ext>
            </a:extLst>
          </p:spPr>
          <p:txBody>
            <a:bodyPr/>
            <a:lstStyle/>
            <a:p>
              <a:endParaRPr lang="nl-BE" sz="1350"/>
            </a:p>
          </p:txBody>
        </p:sp>
        <p:sp>
          <p:nvSpPr>
            <p:cNvPr id="13328" name="AutoShape 14"/>
            <p:cNvSpPr>
              <a:spLocks noChangeArrowheads="1"/>
            </p:cNvSpPr>
            <p:nvPr/>
          </p:nvSpPr>
          <p:spPr bwMode="auto">
            <a:xfrm rot="-5400000" flipH="1" flipV="1">
              <a:off x="3463" y="1444"/>
              <a:ext cx="81" cy="45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33 w 21600"/>
                <a:gd name="T13" fmla="*/ 4492 h 21600"/>
                <a:gd name="T14" fmla="*/ 17067 w 21600"/>
                <a:gd name="T15" fmla="*/ 17108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chemeClr val="bg2"/>
            </a:solidFill>
            <a:ln w="12700">
              <a:solidFill>
                <a:schemeClr val="tx1"/>
              </a:solidFill>
              <a:miter lim="800000"/>
              <a:headEnd/>
              <a:tailEnd/>
            </a:ln>
          </p:spPr>
          <p:txBody>
            <a:bodyPr wrap="none" anchor="ctr"/>
            <a:lstStyle/>
            <a:p>
              <a:endParaRPr lang="nl-BE" sz="1350"/>
            </a:p>
          </p:txBody>
        </p:sp>
        <p:sp>
          <p:nvSpPr>
            <p:cNvPr id="13329" name="AutoShape 15"/>
            <p:cNvSpPr>
              <a:spLocks noChangeArrowheads="1"/>
            </p:cNvSpPr>
            <p:nvPr/>
          </p:nvSpPr>
          <p:spPr bwMode="auto">
            <a:xfrm rot="5400000" flipV="1">
              <a:off x="4126" y="1444"/>
              <a:ext cx="81" cy="45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33 w 21600"/>
                <a:gd name="T13" fmla="*/ 4492 h 21600"/>
                <a:gd name="T14" fmla="*/ 17067 w 21600"/>
                <a:gd name="T15" fmla="*/ 17108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chemeClr val="bg2"/>
            </a:solidFill>
            <a:ln w="12700">
              <a:solidFill>
                <a:schemeClr val="tx1"/>
              </a:solidFill>
              <a:miter lim="800000"/>
              <a:headEnd/>
              <a:tailEnd/>
            </a:ln>
          </p:spPr>
          <p:txBody>
            <a:bodyPr wrap="none" anchor="ctr"/>
            <a:lstStyle/>
            <a:p>
              <a:endParaRPr lang="nl-BE" sz="1350"/>
            </a:p>
          </p:txBody>
        </p:sp>
        <p:sp>
          <p:nvSpPr>
            <p:cNvPr id="13330" name="AutoShape 16"/>
            <p:cNvSpPr>
              <a:spLocks noChangeArrowheads="1"/>
            </p:cNvSpPr>
            <p:nvPr/>
          </p:nvSpPr>
          <p:spPr bwMode="auto">
            <a:xfrm>
              <a:off x="3732" y="1636"/>
              <a:ext cx="208" cy="74"/>
            </a:xfrm>
            <a:prstGeom prst="plus">
              <a:avLst>
                <a:gd name="adj" fmla="val 49995"/>
              </a:avLst>
            </a:prstGeom>
            <a:solidFill>
              <a:schemeClr val="bg2"/>
            </a:solidFill>
            <a:ln w="127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3331" name="Rectangle 17"/>
            <p:cNvSpPr>
              <a:spLocks noChangeArrowheads="1"/>
            </p:cNvSpPr>
            <p:nvPr/>
          </p:nvSpPr>
          <p:spPr bwMode="auto">
            <a:xfrm>
              <a:off x="3008" y="3241"/>
              <a:ext cx="103" cy="267"/>
            </a:xfrm>
            <a:prstGeom prst="rect">
              <a:avLst/>
            </a:prstGeom>
            <a:solidFill>
              <a:schemeClr val="bg2"/>
            </a:solidFill>
            <a:ln w="127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3332" name="AutoShape 18"/>
            <p:cNvSpPr>
              <a:spLocks noChangeArrowheads="1"/>
            </p:cNvSpPr>
            <p:nvPr/>
          </p:nvSpPr>
          <p:spPr bwMode="auto">
            <a:xfrm>
              <a:off x="2964" y="3517"/>
              <a:ext cx="202" cy="74"/>
            </a:xfrm>
            <a:prstGeom prst="octagon">
              <a:avLst>
                <a:gd name="adj" fmla="val 42852"/>
              </a:avLst>
            </a:prstGeom>
            <a:solidFill>
              <a:schemeClr val="bg2"/>
            </a:solidFill>
            <a:ln w="127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3333" name="Freeform 19"/>
            <p:cNvSpPr>
              <a:spLocks/>
            </p:cNvSpPr>
            <p:nvPr/>
          </p:nvSpPr>
          <p:spPr bwMode="auto">
            <a:xfrm>
              <a:off x="3060" y="3596"/>
              <a:ext cx="144" cy="84"/>
            </a:xfrm>
            <a:custGeom>
              <a:avLst/>
              <a:gdLst>
                <a:gd name="T0" fmla="*/ 0 w 157"/>
                <a:gd name="T1" fmla="*/ 0 h 73"/>
                <a:gd name="T2" fmla="*/ 0 w 157"/>
                <a:gd name="T3" fmla="*/ 54 h 73"/>
                <a:gd name="T4" fmla="*/ 9 w 157"/>
                <a:gd name="T5" fmla="*/ 110 h 73"/>
                <a:gd name="T6" fmla="*/ 37 w 157"/>
                <a:gd name="T7" fmla="*/ 110 h 73"/>
                <a:gd name="T8" fmla="*/ 65 w 157"/>
                <a:gd name="T9" fmla="*/ 110 h 73"/>
                <a:gd name="T10" fmla="*/ 93 w 157"/>
                <a:gd name="T11" fmla="*/ 110 h 73"/>
                <a:gd name="T12" fmla="*/ 120 w 157"/>
                <a:gd name="T13" fmla="*/ 110 h 73"/>
                <a:gd name="T14" fmla="*/ 102 w 157"/>
                <a:gd name="T15" fmla="*/ 110 h 73"/>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73"/>
                <a:gd name="T26" fmla="*/ 157 w 157"/>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73">
                  <a:moveTo>
                    <a:pt x="0" y="0"/>
                  </a:moveTo>
                  <a:lnTo>
                    <a:pt x="0" y="36"/>
                  </a:lnTo>
                  <a:lnTo>
                    <a:pt x="12" y="72"/>
                  </a:lnTo>
                  <a:lnTo>
                    <a:pt x="48" y="72"/>
                  </a:lnTo>
                  <a:lnTo>
                    <a:pt x="84" y="72"/>
                  </a:lnTo>
                  <a:lnTo>
                    <a:pt x="120" y="72"/>
                  </a:lnTo>
                  <a:lnTo>
                    <a:pt x="156" y="72"/>
                  </a:lnTo>
                  <a:lnTo>
                    <a:pt x="132" y="72"/>
                  </a:lnTo>
                </a:path>
              </a:pathLst>
            </a:custGeom>
            <a:noFill/>
            <a:ln w="76200" cap="rnd">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nl-BE" sz="1350"/>
            </a:p>
          </p:txBody>
        </p:sp>
        <p:sp>
          <p:nvSpPr>
            <p:cNvPr id="13334" name="Rectangle 20"/>
            <p:cNvSpPr>
              <a:spLocks noChangeArrowheads="1"/>
            </p:cNvSpPr>
            <p:nvPr/>
          </p:nvSpPr>
          <p:spPr bwMode="auto">
            <a:xfrm>
              <a:off x="3096" y="1802"/>
              <a:ext cx="1352" cy="74"/>
            </a:xfrm>
            <a:prstGeom prst="rect">
              <a:avLst/>
            </a:prstGeom>
            <a:solidFill>
              <a:schemeClr val="bg2"/>
            </a:solidFill>
            <a:ln w="127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3335" name="Rectangle 21"/>
            <p:cNvSpPr>
              <a:spLocks noChangeArrowheads="1"/>
            </p:cNvSpPr>
            <p:nvPr/>
          </p:nvSpPr>
          <p:spPr bwMode="auto">
            <a:xfrm>
              <a:off x="3060" y="1802"/>
              <a:ext cx="51" cy="1489"/>
            </a:xfrm>
            <a:prstGeom prst="rect">
              <a:avLst/>
            </a:prstGeom>
            <a:solidFill>
              <a:schemeClr val="bg2"/>
            </a:solidFill>
            <a:ln w="127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3336" name="AutoShape 22"/>
            <p:cNvSpPr>
              <a:spLocks noChangeArrowheads="1"/>
            </p:cNvSpPr>
            <p:nvPr/>
          </p:nvSpPr>
          <p:spPr bwMode="auto">
            <a:xfrm flipV="1">
              <a:off x="3557" y="1876"/>
              <a:ext cx="56" cy="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29 w 21600"/>
                <a:gd name="T13" fmla="*/ 4320 h 21600"/>
                <a:gd name="T14" fmla="*/ 16971 w 21600"/>
                <a:gd name="T15" fmla="*/ 1728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chemeClr val="tx1"/>
            </a:solidFill>
            <a:ln w="12700">
              <a:solidFill>
                <a:schemeClr val="tx1"/>
              </a:solidFill>
              <a:miter lim="800000"/>
              <a:headEnd/>
              <a:tailEnd/>
            </a:ln>
          </p:spPr>
          <p:txBody>
            <a:bodyPr wrap="none" anchor="ctr"/>
            <a:lstStyle/>
            <a:p>
              <a:endParaRPr lang="nl-BE" sz="1350"/>
            </a:p>
          </p:txBody>
        </p:sp>
        <p:sp>
          <p:nvSpPr>
            <p:cNvPr id="13337" name="AutoShape 23"/>
            <p:cNvSpPr>
              <a:spLocks noChangeArrowheads="1"/>
            </p:cNvSpPr>
            <p:nvPr/>
          </p:nvSpPr>
          <p:spPr bwMode="auto">
            <a:xfrm flipV="1">
              <a:off x="3690" y="1876"/>
              <a:ext cx="56" cy="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29 w 21600"/>
                <a:gd name="T13" fmla="*/ 4320 h 21600"/>
                <a:gd name="T14" fmla="*/ 16971 w 21600"/>
                <a:gd name="T15" fmla="*/ 1728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chemeClr val="tx1"/>
            </a:solidFill>
            <a:ln w="12700">
              <a:solidFill>
                <a:schemeClr val="tx1"/>
              </a:solidFill>
              <a:miter lim="800000"/>
              <a:headEnd/>
              <a:tailEnd/>
            </a:ln>
          </p:spPr>
          <p:txBody>
            <a:bodyPr wrap="none" anchor="ctr"/>
            <a:lstStyle/>
            <a:p>
              <a:endParaRPr lang="nl-BE" sz="1350"/>
            </a:p>
          </p:txBody>
        </p:sp>
        <p:sp>
          <p:nvSpPr>
            <p:cNvPr id="13338" name="AutoShape 24"/>
            <p:cNvSpPr>
              <a:spLocks noChangeArrowheads="1"/>
            </p:cNvSpPr>
            <p:nvPr/>
          </p:nvSpPr>
          <p:spPr bwMode="auto">
            <a:xfrm flipV="1">
              <a:off x="3947" y="1884"/>
              <a:ext cx="56" cy="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29 w 21600"/>
                <a:gd name="T13" fmla="*/ 4800 h 21600"/>
                <a:gd name="T14" fmla="*/ 16971 w 21600"/>
                <a:gd name="T15" fmla="*/ 1740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chemeClr val="tx1"/>
            </a:solidFill>
            <a:ln w="12700">
              <a:solidFill>
                <a:schemeClr val="tx1"/>
              </a:solidFill>
              <a:miter lim="800000"/>
              <a:headEnd/>
              <a:tailEnd/>
            </a:ln>
          </p:spPr>
          <p:txBody>
            <a:bodyPr wrap="none" anchor="ctr"/>
            <a:lstStyle/>
            <a:p>
              <a:endParaRPr lang="nl-BE" sz="1350"/>
            </a:p>
          </p:txBody>
        </p:sp>
        <p:sp>
          <p:nvSpPr>
            <p:cNvPr id="13339" name="AutoShape 25"/>
            <p:cNvSpPr>
              <a:spLocks noChangeArrowheads="1"/>
            </p:cNvSpPr>
            <p:nvPr/>
          </p:nvSpPr>
          <p:spPr bwMode="auto">
            <a:xfrm flipV="1">
              <a:off x="4052" y="1884"/>
              <a:ext cx="56" cy="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29 w 21600"/>
                <a:gd name="T13" fmla="*/ 4800 h 21600"/>
                <a:gd name="T14" fmla="*/ 16971 w 21600"/>
                <a:gd name="T15" fmla="*/ 1740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chemeClr val="tx1"/>
            </a:solidFill>
            <a:ln w="12700">
              <a:solidFill>
                <a:schemeClr val="tx1"/>
              </a:solidFill>
              <a:miter lim="800000"/>
              <a:headEnd/>
              <a:tailEnd/>
            </a:ln>
          </p:spPr>
          <p:txBody>
            <a:bodyPr wrap="none" anchor="ctr"/>
            <a:lstStyle/>
            <a:p>
              <a:endParaRPr lang="nl-BE" sz="1350"/>
            </a:p>
          </p:txBody>
        </p:sp>
        <p:sp>
          <p:nvSpPr>
            <p:cNvPr id="13340" name="AutoShape 26"/>
            <p:cNvSpPr>
              <a:spLocks noChangeArrowheads="1"/>
            </p:cNvSpPr>
            <p:nvPr/>
          </p:nvSpPr>
          <p:spPr bwMode="auto">
            <a:xfrm flipV="1">
              <a:off x="3375" y="1884"/>
              <a:ext cx="56" cy="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29 w 21600"/>
                <a:gd name="T13" fmla="*/ 4800 h 21600"/>
                <a:gd name="T14" fmla="*/ 16971 w 21600"/>
                <a:gd name="T15" fmla="*/ 1740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chemeClr val="tx1"/>
            </a:solidFill>
            <a:ln w="12700">
              <a:solidFill>
                <a:schemeClr val="tx1"/>
              </a:solidFill>
              <a:miter lim="800000"/>
              <a:headEnd/>
              <a:tailEnd/>
            </a:ln>
          </p:spPr>
          <p:txBody>
            <a:bodyPr wrap="none" anchor="ctr"/>
            <a:lstStyle/>
            <a:p>
              <a:endParaRPr lang="nl-BE" sz="1350"/>
            </a:p>
          </p:txBody>
        </p:sp>
        <p:sp>
          <p:nvSpPr>
            <p:cNvPr id="13341" name="AutoShape 27"/>
            <p:cNvSpPr>
              <a:spLocks noChangeArrowheads="1"/>
            </p:cNvSpPr>
            <p:nvPr/>
          </p:nvSpPr>
          <p:spPr bwMode="auto">
            <a:xfrm flipV="1">
              <a:off x="3260" y="1884"/>
              <a:ext cx="56" cy="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29 w 21600"/>
                <a:gd name="T13" fmla="*/ 4800 h 21600"/>
                <a:gd name="T14" fmla="*/ 16971 w 21600"/>
                <a:gd name="T15" fmla="*/ 1740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chemeClr val="tx1"/>
            </a:solidFill>
            <a:ln w="12700">
              <a:solidFill>
                <a:schemeClr val="tx1"/>
              </a:solidFill>
              <a:miter lim="800000"/>
              <a:headEnd/>
              <a:tailEnd/>
            </a:ln>
          </p:spPr>
          <p:txBody>
            <a:bodyPr wrap="none" anchor="ctr"/>
            <a:lstStyle/>
            <a:p>
              <a:endParaRPr lang="nl-BE" sz="1350"/>
            </a:p>
          </p:txBody>
        </p:sp>
        <p:sp>
          <p:nvSpPr>
            <p:cNvPr id="13342" name="AutoShape 28"/>
            <p:cNvSpPr>
              <a:spLocks noChangeArrowheads="1"/>
            </p:cNvSpPr>
            <p:nvPr/>
          </p:nvSpPr>
          <p:spPr bwMode="auto">
            <a:xfrm flipV="1">
              <a:off x="4270" y="1891"/>
              <a:ext cx="56" cy="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29 w 21600"/>
                <a:gd name="T13" fmla="*/ 4320 h 21600"/>
                <a:gd name="T14" fmla="*/ 16971 w 21600"/>
                <a:gd name="T15" fmla="*/ 1728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chemeClr val="tx1"/>
            </a:solidFill>
            <a:ln w="12700">
              <a:solidFill>
                <a:schemeClr val="tx1"/>
              </a:solidFill>
              <a:miter lim="800000"/>
              <a:headEnd/>
              <a:tailEnd/>
            </a:ln>
          </p:spPr>
          <p:txBody>
            <a:bodyPr wrap="none" anchor="ctr"/>
            <a:lstStyle/>
            <a:p>
              <a:endParaRPr lang="nl-BE" sz="1350"/>
            </a:p>
          </p:txBody>
        </p:sp>
        <p:sp>
          <p:nvSpPr>
            <p:cNvPr id="13343" name="AutoShape 29"/>
            <p:cNvSpPr>
              <a:spLocks noChangeArrowheads="1"/>
            </p:cNvSpPr>
            <p:nvPr/>
          </p:nvSpPr>
          <p:spPr bwMode="auto">
            <a:xfrm flipV="1">
              <a:off x="4383" y="1891"/>
              <a:ext cx="56" cy="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29 w 21600"/>
                <a:gd name="T13" fmla="*/ 4320 h 21600"/>
                <a:gd name="T14" fmla="*/ 16971 w 21600"/>
                <a:gd name="T15" fmla="*/ 1728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chemeClr val="tx1"/>
            </a:solidFill>
            <a:ln w="12700">
              <a:solidFill>
                <a:schemeClr val="tx1"/>
              </a:solidFill>
              <a:miter lim="800000"/>
              <a:headEnd/>
              <a:tailEnd/>
            </a:ln>
          </p:spPr>
          <p:txBody>
            <a:bodyPr wrap="none" anchor="ctr"/>
            <a:lstStyle/>
            <a:p>
              <a:endParaRPr lang="nl-BE" sz="1350"/>
            </a:p>
          </p:txBody>
        </p:sp>
        <p:sp>
          <p:nvSpPr>
            <p:cNvPr id="13344" name="Rectangle 30" descr="Outlined diamond"/>
            <p:cNvSpPr>
              <a:spLocks noChangeArrowheads="1"/>
            </p:cNvSpPr>
            <p:nvPr/>
          </p:nvSpPr>
          <p:spPr bwMode="auto">
            <a:xfrm>
              <a:off x="3227" y="2754"/>
              <a:ext cx="1217" cy="514"/>
            </a:xfrm>
            <a:prstGeom prst="rect">
              <a:avLst/>
            </a:prstGeom>
            <a:pattFill prst="openDmnd">
              <a:fgClr>
                <a:schemeClr val="tx2"/>
              </a:fgClr>
              <a:bgClr>
                <a:schemeClr val="bg2"/>
              </a:bgClr>
            </a:pattFill>
            <a:ln w="254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3345" name="Line 31"/>
            <p:cNvSpPr>
              <a:spLocks noChangeShapeType="1"/>
            </p:cNvSpPr>
            <p:nvPr/>
          </p:nvSpPr>
          <p:spPr bwMode="auto">
            <a:xfrm>
              <a:off x="3805" y="2761"/>
              <a:ext cx="0" cy="50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BE" sz="1350"/>
            </a:p>
          </p:txBody>
        </p:sp>
        <p:sp>
          <p:nvSpPr>
            <p:cNvPr id="13346" name="Rectangle 32"/>
            <p:cNvSpPr>
              <a:spLocks noChangeArrowheads="1"/>
            </p:cNvSpPr>
            <p:nvPr/>
          </p:nvSpPr>
          <p:spPr bwMode="auto">
            <a:xfrm>
              <a:off x="4500" y="2756"/>
              <a:ext cx="14" cy="517"/>
            </a:xfrm>
            <a:prstGeom prst="rect">
              <a:avLst/>
            </a:prstGeom>
            <a:solidFill>
              <a:schemeClr val="tx1"/>
            </a:solidFill>
            <a:ln w="127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3347" name="Rectangle 33"/>
            <p:cNvSpPr>
              <a:spLocks noChangeArrowheads="1"/>
            </p:cNvSpPr>
            <p:nvPr/>
          </p:nvSpPr>
          <p:spPr bwMode="auto">
            <a:xfrm>
              <a:off x="3157" y="2750"/>
              <a:ext cx="15" cy="516"/>
            </a:xfrm>
            <a:prstGeom prst="rect">
              <a:avLst/>
            </a:prstGeom>
            <a:solidFill>
              <a:schemeClr val="tx1"/>
            </a:solidFill>
            <a:ln w="127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3348" name="Line 34"/>
            <p:cNvSpPr>
              <a:spLocks noChangeShapeType="1"/>
            </p:cNvSpPr>
            <p:nvPr/>
          </p:nvSpPr>
          <p:spPr bwMode="auto">
            <a:xfrm>
              <a:off x="3324" y="2529"/>
              <a:ext cx="1575" cy="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nl-BE" sz="1350"/>
            </a:p>
          </p:txBody>
        </p:sp>
        <p:sp>
          <p:nvSpPr>
            <p:cNvPr id="13349" name="Line 35"/>
            <p:cNvSpPr>
              <a:spLocks noChangeShapeType="1"/>
            </p:cNvSpPr>
            <p:nvPr/>
          </p:nvSpPr>
          <p:spPr bwMode="auto">
            <a:xfrm rot="10800000">
              <a:off x="4916" y="2019"/>
              <a:ext cx="17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nl-BE" sz="1350"/>
            </a:p>
          </p:txBody>
        </p:sp>
        <p:sp>
          <p:nvSpPr>
            <p:cNvPr id="13350" name="Line 36"/>
            <p:cNvSpPr>
              <a:spLocks noChangeShapeType="1"/>
            </p:cNvSpPr>
            <p:nvPr/>
          </p:nvSpPr>
          <p:spPr bwMode="auto">
            <a:xfrm rot="10800000" flipH="1">
              <a:off x="4916" y="2517"/>
              <a:ext cx="17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nl-BE" sz="1350"/>
            </a:p>
          </p:txBody>
        </p:sp>
        <p:sp>
          <p:nvSpPr>
            <p:cNvPr id="13351" name="AutoShape 37"/>
            <p:cNvSpPr>
              <a:spLocks noChangeArrowheads="1"/>
            </p:cNvSpPr>
            <p:nvPr/>
          </p:nvSpPr>
          <p:spPr bwMode="auto">
            <a:xfrm>
              <a:off x="4606" y="2849"/>
              <a:ext cx="265" cy="166"/>
            </a:xfrm>
            <a:prstGeom prst="leftArrow">
              <a:avLst>
                <a:gd name="adj1" fmla="val 50000"/>
                <a:gd name="adj2" fmla="val 39910"/>
              </a:avLst>
            </a:prstGeom>
            <a:solidFill>
              <a:srgbClr val="0066FF"/>
            </a:solidFill>
            <a:ln w="381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3352" name="AutoShape 38"/>
            <p:cNvSpPr>
              <a:spLocks noChangeArrowheads="1"/>
            </p:cNvSpPr>
            <p:nvPr/>
          </p:nvSpPr>
          <p:spPr bwMode="auto">
            <a:xfrm>
              <a:off x="4606" y="3070"/>
              <a:ext cx="265" cy="166"/>
            </a:xfrm>
            <a:prstGeom prst="leftArrow">
              <a:avLst>
                <a:gd name="adj1" fmla="val 50000"/>
                <a:gd name="adj2" fmla="val 39910"/>
              </a:avLst>
            </a:prstGeom>
            <a:solidFill>
              <a:srgbClr val="0066FF"/>
            </a:solidFill>
            <a:ln w="381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3353" name="AutoShape 39"/>
            <p:cNvSpPr>
              <a:spLocks noChangeArrowheads="1"/>
            </p:cNvSpPr>
            <p:nvPr/>
          </p:nvSpPr>
          <p:spPr bwMode="auto">
            <a:xfrm flipH="1">
              <a:off x="2750" y="2849"/>
              <a:ext cx="265" cy="166"/>
            </a:xfrm>
            <a:prstGeom prst="leftArrow">
              <a:avLst>
                <a:gd name="adj1" fmla="val 50000"/>
                <a:gd name="adj2" fmla="val 39910"/>
              </a:avLst>
            </a:prstGeom>
            <a:solidFill>
              <a:srgbClr val="0066FF"/>
            </a:solidFill>
            <a:ln w="381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3354" name="AutoShape 40"/>
            <p:cNvSpPr>
              <a:spLocks noChangeArrowheads="1"/>
            </p:cNvSpPr>
            <p:nvPr/>
          </p:nvSpPr>
          <p:spPr bwMode="auto">
            <a:xfrm flipH="1">
              <a:off x="2750" y="3070"/>
              <a:ext cx="265" cy="166"/>
            </a:xfrm>
            <a:prstGeom prst="leftArrow">
              <a:avLst>
                <a:gd name="adj1" fmla="val 50000"/>
                <a:gd name="adj2" fmla="val 39910"/>
              </a:avLst>
            </a:prstGeom>
            <a:solidFill>
              <a:srgbClr val="0066FF"/>
            </a:solidFill>
            <a:ln w="381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729129" name="Text Box 41"/>
            <p:cNvSpPr txBox="1">
              <a:spLocks noChangeArrowheads="1"/>
            </p:cNvSpPr>
            <p:nvPr/>
          </p:nvSpPr>
          <p:spPr bwMode="auto">
            <a:xfrm>
              <a:off x="3324" y="2831"/>
              <a:ext cx="862" cy="388"/>
            </a:xfrm>
            <a:prstGeom prst="rect">
              <a:avLst/>
            </a:prstGeom>
            <a:noFill/>
            <a:ln w="38100">
              <a:noFill/>
              <a:miter lim="800000"/>
              <a:headEnd/>
              <a:tailEnd/>
            </a:ln>
            <a:effectLst/>
          </p:spPr>
          <p:txBody>
            <a:bodyPr wrap="none" anchor="ctr">
              <a:spAutoFit/>
            </a:bodyPr>
            <a:lstStyle/>
            <a:p>
              <a:pPr algn="ctr">
                <a:defRPr/>
              </a:pPr>
              <a:r>
                <a:rPr lang="en-US" sz="1200" b="1" dirty="0">
                  <a:latin typeface="Century Gothic" pitchFamily="34" charset="0"/>
                </a:rPr>
                <a:t>Cool Dry</a:t>
              </a:r>
            </a:p>
            <a:p>
              <a:pPr algn="ctr">
                <a:defRPr/>
              </a:pPr>
              <a:r>
                <a:rPr lang="en-US" sz="1200" b="1" dirty="0">
                  <a:latin typeface="Century Gothic" pitchFamily="34" charset="0"/>
                </a:rPr>
                <a:t>Entering Air</a:t>
              </a:r>
            </a:p>
          </p:txBody>
        </p:sp>
        <p:sp>
          <p:nvSpPr>
            <p:cNvPr id="13356" name="AutoShape 42"/>
            <p:cNvSpPr>
              <a:spLocks noChangeArrowheads="1"/>
            </p:cNvSpPr>
            <p:nvPr/>
          </p:nvSpPr>
          <p:spPr bwMode="auto">
            <a:xfrm>
              <a:off x="3278" y="1207"/>
              <a:ext cx="97" cy="314"/>
            </a:xfrm>
            <a:prstGeom prst="upArrow">
              <a:avLst>
                <a:gd name="adj1" fmla="val 50472"/>
                <a:gd name="adj2" fmla="val 128615"/>
              </a:avLst>
            </a:prstGeom>
            <a:solidFill>
              <a:schemeClr val="hlink"/>
            </a:solidFill>
            <a:ln w="381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3357" name="AutoShape 43"/>
            <p:cNvSpPr>
              <a:spLocks noChangeArrowheads="1"/>
            </p:cNvSpPr>
            <p:nvPr/>
          </p:nvSpPr>
          <p:spPr bwMode="auto">
            <a:xfrm>
              <a:off x="3517" y="1207"/>
              <a:ext cx="96" cy="314"/>
            </a:xfrm>
            <a:prstGeom prst="upArrow">
              <a:avLst>
                <a:gd name="adj1" fmla="val 50472"/>
                <a:gd name="adj2" fmla="val 129955"/>
              </a:avLst>
            </a:prstGeom>
            <a:solidFill>
              <a:schemeClr val="hlink"/>
            </a:solidFill>
            <a:ln w="381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3358" name="AutoShape 44"/>
            <p:cNvSpPr>
              <a:spLocks noChangeArrowheads="1"/>
            </p:cNvSpPr>
            <p:nvPr/>
          </p:nvSpPr>
          <p:spPr bwMode="auto">
            <a:xfrm>
              <a:off x="4012" y="1207"/>
              <a:ext cx="96" cy="314"/>
            </a:xfrm>
            <a:prstGeom prst="upArrow">
              <a:avLst>
                <a:gd name="adj1" fmla="val 50472"/>
                <a:gd name="adj2" fmla="val 129955"/>
              </a:avLst>
            </a:prstGeom>
            <a:solidFill>
              <a:schemeClr val="hlink"/>
            </a:solidFill>
            <a:ln w="381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3359" name="AutoShape 45"/>
            <p:cNvSpPr>
              <a:spLocks noChangeArrowheads="1"/>
            </p:cNvSpPr>
            <p:nvPr/>
          </p:nvSpPr>
          <p:spPr bwMode="auto">
            <a:xfrm>
              <a:off x="3746" y="1226"/>
              <a:ext cx="97" cy="313"/>
            </a:xfrm>
            <a:prstGeom prst="upArrow">
              <a:avLst>
                <a:gd name="adj1" fmla="val 50472"/>
                <a:gd name="adj2" fmla="val 128206"/>
              </a:avLst>
            </a:prstGeom>
            <a:solidFill>
              <a:schemeClr val="hlink"/>
            </a:solidFill>
            <a:ln w="381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3360" name="AutoShape 46"/>
            <p:cNvSpPr>
              <a:spLocks noChangeArrowheads="1"/>
            </p:cNvSpPr>
            <p:nvPr/>
          </p:nvSpPr>
          <p:spPr bwMode="auto">
            <a:xfrm>
              <a:off x="4316" y="1226"/>
              <a:ext cx="96" cy="313"/>
            </a:xfrm>
            <a:prstGeom prst="upArrow">
              <a:avLst>
                <a:gd name="adj1" fmla="val 50472"/>
                <a:gd name="adj2" fmla="val 129541"/>
              </a:avLst>
            </a:prstGeom>
            <a:solidFill>
              <a:schemeClr val="hlink"/>
            </a:solidFill>
            <a:ln w="381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grpSp>
      <p:sp>
        <p:nvSpPr>
          <p:cNvPr id="729135" name="Text Box 47"/>
          <p:cNvSpPr txBox="1">
            <a:spLocks noChangeArrowheads="1"/>
          </p:cNvSpPr>
          <p:nvPr/>
        </p:nvSpPr>
        <p:spPr bwMode="auto">
          <a:xfrm>
            <a:off x="3030891" y="1018323"/>
            <a:ext cx="3174207" cy="415498"/>
          </a:xfrm>
          <a:prstGeom prst="rect">
            <a:avLst/>
          </a:prstGeom>
          <a:noFill/>
          <a:ln w="38100">
            <a:noFill/>
            <a:miter lim="800000"/>
            <a:headEnd/>
            <a:tailEnd/>
          </a:ln>
          <a:effectLst/>
        </p:spPr>
        <p:txBody>
          <a:bodyPr wrap="square">
            <a:spAutoFit/>
          </a:bodyPr>
          <a:lstStyle/>
          <a:p>
            <a:pPr>
              <a:spcBef>
                <a:spcPct val="20000"/>
              </a:spcBef>
              <a:buClr>
                <a:srgbClr val="FBE53B"/>
              </a:buClr>
              <a:buSzPct val="90000"/>
              <a:buFont typeface="Symbol" pitchFamily="18" charset="2"/>
              <a:buNone/>
              <a:defRPr/>
            </a:pPr>
            <a:r>
              <a:rPr lang="en-US" sz="2000" b="1" dirty="0" smtClean="0">
                <a:solidFill>
                  <a:srgbClr val="0B5971"/>
                </a:solidFill>
                <a:latin typeface="Arial" panose="020B0604020202020204" pitchFamily="34" charset="0"/>
                <a:cs typeface="Arial" panose="020B0604020202020204" pitchFamily="34" charset="0"/>
              </a:rPr>
              <a:t>Principle of operation</a:t>
            </a:r>
            <a:endParaRPr lang="en-US" sz="2000" b="1" dirty="0">
              <a:solidFill>
                <a:srgbClr val="0B59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526838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15"/>
          <p:cNvGraphicFramePr>
            <a:graphicFrameLocks noChangeAspect="1"/>
          </p:cNvGraphicFramePr>
          <p:nvPr>
            <p:extLst>
              <p:ext uri="{D42A27DB-BD31-4B8C-83A1-F6EECF244321}">
                <p14:modId xmlns:p14="http://schemas.microsoft.com/office/powerpoint/2010/main" val="183670500"/>
              </p:ext>
            </p:extLst>
          </p:nvPr>
        </p:nvGraphicFramePr>
        <p:xfrm>
          <a:off x="990600" y="1531739"/>
          <a:ext cx="3223022" cy="3223022"/>
        </p:xfrm>
        <a:graphic>
          <a:graphicData uri="http://schemas.openxmlformats.org/presentationml/2006/ole">
            <mc:AlternateContent xmlns:mc="http://schemas.openxmlformats.org/markup-compatibility/2006">
              <mc:Choice xmlns:v="urn:schemas-microsoft-com:vml" Requires="v">
                <p:oleObj spid="_x0000_s1033" name="Photo Editor Photo" r:id="rId4" imgW="6001588" imgH="6001588" progId="MSPhotoEd.3">
                  <p:embed/>
                </p:oleObj>
              </mc:Choice>
              <mc:Fallback>
                <p:oleObj name="Photo Editor Photo" r:id="rId4" imgW="6001588" imgH="600158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531739"/>
                        <a:ext cx="3223022" cy="3223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Rectangle 17"/>
          <p:cNvSpPr>
            <a:spLocks noChangeArrowheads="1"/>
          </p:cNvSpPr>
          <p:nvPr/>
        </p:nvSpPr>
        <p:spPr bwMode="auto">
          <a:xfrm>
            <a:off x="4648200" y="1885950"/>
            <a:ext cx="33718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spcBef>
                <a:spcPct val="20000"/>
              </a:spcBef>
              <a:buSzPct val="100000"/>
              <a:buFont typeface="Arial" panose="020B0604020202020204" pitchFamily="34" charset="0"/>
              <a:buChar char="•"/>
            </a:pPr>
            <a:endParaRPr lang="en-US" altLang="nl-BE" sz="1800" dirty="0" smtClean="0"/>
          </a:p>
          <a:p>
            <a:pPr>
              <a:spcBef>
                <a:spcPct val="20000"/>
              </a:spcBef>
              <a:buSzPct val="100000"/>
              <a:buFont typeface="Arial" panose="020B0604020202020204" pitchFamily="34" charset="0"/>
              <a:buChar char="•"/>
            </a:pPr>
            <a:endParaRPr lang="en-US" altLang="nl-BE" sz="1800" dirty="0"/>
          </a:p>
          <a:p>
            <a:pPr>
              <a:spcBef>
                <a:spcPct val="20000"/>
              </a:spcBef>
              <a:buSzPct val="100000"/>
              <a:buFont typeface="Arial" panose="020B0604020202020204" pitchFamily="34" charset="0"/>
              <a:buChar char="•"/>
            </a:pPr>
            <a:r>
              <a:rPr lang="en-US" altLang="nl-BE" sz="1800" dirty="0" smtClean="0"/>
              <a:t>Contains </a:t>
            </a:r>
            <a:r>
              <a:rPr lang="en-US" altLang="nl-BE" sz="1800" dirty="0"/>
              <a:t>both Fill and Coil</a:t>
            </a:r>
          </a:p>
          <a:p>
            <a:pPr>
              <a:spcBef>
                <a:spcPct val="20000"/>
              </a:spcBef>
              <a:buSzPct val="100000"/>
              <a:buFont typeface="Arial" panose="020B0604020202020204" pitchFamily="34" charset="0"/>
              <a:buChar char="•"/>
            </a:pPr>
            <a:r>
              <a:rPr lang="en-US" altLang="nl-BE" sz="1800" dirty="0"/>
              <a:t>184 Models</a:t>
            </a:r>
          </a:p>
          <a:p>
            <a:pPr>
              <a:spcBef>
                <a:spcPct val="20000"/>
              </a:spcBef>
              <a:buSzPct val="100000"/>
              <a:buFont typeface="Arial" panose="020B0604020202020204" pitchFamily="34" charset="0"/>
              <a:buChar char="•"/>
            </a:pPr>
            <a:r>
              <a:rPr lang="en-US" altLang="nl-BE" sz="1800" dirty="0"/>
              <a:t>5 Box </a:t>
            </a:r>
            <a:r>
              <a:rPr lang="en-US" altLang="nl-BE" sz="1800" dirty="0" smtClean="0"/>
              <a:t>Sizes</a:t>
            </a:r>
            <a:endParaRPr lang="en-US" altLang="nl-BE" sz="1800" dirty="0"/>
          </a:p>
        </p:txBody>
      </p:sp>
      <p:sp>
        <p:nvSpPr>
          <p:cNvPr id="738322" name="Text Box 18"/>
          <p:cNvSpPr txBox="1">
            <a:spLocks noChangeArrowheads="1"/>
          </p:cNvSpPr>
          <p:nvPr/>
        </p:nvSpPr>
        <p:spPr bwMode="auto">
          <a:xfrm>
            <a:off x="3583186" y="1116241"/>
            <a:ext cx="1905000" cy="415498"/>
          </a:xfrm>
          <a:prstGeom prst="rect">
            <a:avLst/>
          </a:prstGeom>
          <a:noFill/>
          <a:ln w="38100">
            <a:noFill/>
            <a:miter lim="800000"/>
            <a:headEnd/>
            <a:tailEnd/>
          </a:ln>
          <a:effectLst/>
        </p:spPr>
        <p:txBody>
          <a:bodyPr wrap="square">
            <a:spAutoFit/>
          </a:bodyPr>
          <a:lstStyle/>
          <a:p>
            <a:pPr>
              <a:spcBef>
                <a:spcPct val="50000"/>
              </a:spcBef>
              <a:defRPr/>
            </a:pPr>
            <a:r>
              <a:rPr lang="en-US" sz="2000" b="1" dirty="0">
                <a:solidFill>
                  <a:srgbClr val="0B5971"/>
                </a:solidFill>
                <a:latin typeface="Arial" panose="020B0604020202020204" pitchFamily="34" charset="0"/>
                <a:cs typeface="Arial" panose="020B0604020202020204" pitchFamily="34" charset="0"/>
              </a:rPr>
              <a:t>ESWA </a:t>
            </a:r>
            <a:r>
              <a:rPr lang="en-US" sz="2000" b="1" dirty="0" smtClean="0">
                <a:solidFill>
                  <a:srgbClr val="0B5971"/>
                </a:solidFill>
                <a:latin typeface="Arial" panose="020B0604020202020204" pitchFamily="34" charset="0"/>
                <a:cs typeface="Arial" panose="020B0604020202020204" pitchFamily="34" charset="0"/>
              </a:rPr>
              <a:t>Models</a:t>
            </a:r>
            <a:endParaRPr lang="en-US" sz="2000" b="1" dirty="0">
              <a:solidFill>
                <a:srgbClr val="0B5971"/>
              </a:solidFill>
              <a:latin typeface="Arial" panose="020B0604020202020204" pitchFamily="34" charset="0"/>
              <a:cs typeface="Arial" panose="020B0604020202020204" pitchFamily="34" charset="0"/>
            </a:endParaRPr>
          </a:p>
        </p:txBody>
      </p:sp>
      <p:sp>
        <p:nvSpPr>
          <p:cNvPr id="738323" name="Rectangle 19"/>
          <p:cNvSpPr>
            <a:spLocks noGrp="1" noChangeArrowheads="1"/>
          </p:cNvSpPr>
          <p:nvPr>
            <p:ph type="title"/>
          </p:nvPr>
        </p:nvSpPr>
        <p:spPr>
          <a:xfrm>
            <a:off x="609600" y="0"/>
            <a:ext cx="7759700" cy="857250"/>
          </a:xfrm>
        </p:spPr>
        <p:txBody>
          <a:bodyPr/>
          <a:lstStyle/>
          <a:p>
            <a:pPr algn="ctr">
              <a:defRPr/>
            </a:pPr>
            <a:r>
              <a:rPr lang="en-US" dirty="0" smtClean="0"/>
              <a:t>ESWA Closed Circuit Coolers</a:t>
            </a:r>
          </a:p>
        </p:txBody>
      </p:sp>
    </p:spTree>
    <p:extLst>
      <p:ext uri="{BB962C8B-B14F-4D97-AF65-F5344CB8AC3E}">
        <p14:creationId xmlns:p14="http://schemas.microsoft.com/office/powerpoint/2010/main" val="1870361831"/>
      </p:ext>
    </p:extLst>
  </p:cSld>
  <p:clrMapOvr>
    <a:masterClrMapping/>
  </p:clrMapOvr>
  <p:transition spd="med">
    <p:pull dir="l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ChangeArrowheads="1"/>
          </p:cNvSpPr>
          <p:nvPr/>
        </p:nvSpPr>
        <p:spPr bwMode="auto">
          <a:xfrm>
            <a:off x="1428750" y="1485900"/>
            <a:ext cx="6457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en-US" altLang="nl-BE" sz="1800" dirty="0"/>
              <a:t>Optimized transfer of Latent heat </a:t>
            </a:r>
            <a:r>
              <a:rPr lang="en-US" altLang="nl-BE" sz="1800" dirty="0">
                <a:sym typeface="Wingdings" panose="05000000000000000000" pitchFamily="2" charset="2"/>
              </a:rPr>
              <a:t></a:t>
            </a:r>
            <a:r>
              <a:rPr lang="en-US" altLang="nl-BE" sz="1800" dirty="0"/>
              <a:t> </a:t>
            </a:r>
            <a:r>
              <a:rPr lang="en-US" altLang="nl-BE" sz="1800" dirty="0" err="1" smtClean="0"/>
              <a:t>Counterflow</a:t>
            </a:r>
            <a:r>
              <a:rPr lang="en-US" altLang="nl-BE" sz="1800" dirty="0" smtClean="0"/>
              <a:t> </a:t>
            </a:r>
            <a:r>
              <a:rPr lang="en-US" altLang="nl-BE" sz="1800" dirty="0"/>
              <a:t>Fill</a:t>
            </a:r>
          </a:p>
        </p:txBody>
      </p:sp>
      <p:sp>
        <p:nvSpPr>
          <p:cNvPr id="755715" name="Rectangle 3"/>
          <p:cNvSpPr>
            <a:spLocks noChangeArrowheads="1"/>
          </p:cNvSpPr>
          <p:nvPr/>
        </p:nvSpPr>
        <p:spPr bwMode="auto">
          <a:xfrm>
            <a:off x="1581150" y="2594372"/>
            <a:ext cx="6572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en-US" altLang="nl-BE" sz="1800" dirty="0"/>
              <a:t>Optimized transfer of Sensible heat </a:t>
            </a:r>
            <a:r>
              <a:rPr lang="en-US" altLang="nl-BE" sz="1800" dirty="0">
                <a:sym typeface="Wingdings" panose="05000000000000000000" pitchFamily="2" charset="2"/>
              </a:rPr>
              <a:t></a:t>
            </a:r>
            <a:r>
              <a:rPr lang="en-US" altLang="nl-BE" sz="1800" dirty="0"/>
              <a:t> Flooded Coil</a:t>
            </a:r>
          </a:p>
        </p:txBody>
      </p:sp>
      <p:sp>
        <p:nvSpPr>
          <p:cNvPr id="755716" name="Rectangle 4"/>
          <p:cNvSpPr>
            <a:spLocks noChangeArrowheads="1"/>
          </p:cNvSpPr>
          <p:nvPr/>
        </p:nvSpPr>
        <p:spPr bwMode="auto">
          <a:xfrm>
            <a:off x="2667000" y="1899317"/>
            <a:ext cx="571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en-US" altLang="nl-BE" sz="3600" dirty="0"/>
              <a:t>+</a:t>
            </a:r>
          </a:p>
        </p:txBody>
      </p:sp>
      <p:sp>
        <p:nvSpPr>
          <p:cNvPr id="755720" name="Rectangle 8"/>
          <p:cNvSpPr>
            <a:spLocks noChangeArrowheads="1"/>
          </p:cNvSpPr>
          <p:nvPr/>
        </p:nvSpPr>
        <p:spPr bwMode="auto">
          <a:xfrm>
            <a:off x="1193007" y="3257550"/>
            <a:ext cx="680799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en-US" altLang="nl-BE" sz="2500" b="1" dirty="0"/>
              <a:t>The most efficient closed circuit cooler ever!</a:t>
            </a:r>
          </a:p>
        </p:txBody>
      </p:sp>
      <p:sp>
        <p:nvSpPr>
          <p:cNvPr id="9" name="Rectangle 19"/>
          <p:cNvSpPr>
            <a:spLocks noGrp="1" noChangeArrowheads="1"/>
          </p:cNvSpPr>
          <p:nvPr>
            <p:ph type="title"/>
          </p:nvPr>
        </p:nvSpPr>
        <p:spPr>
          <a:xfrm>
            <a:off x="609600" y="0"/>
            <a:ext cx="7759700" cy="857250"/>
          </a:xfrm>
        </p:spPr>
        <p:txBody>
          <a:bodyPr/>
          <a:lstStyle/>
          <a:p>
            <a:pPr algn="ctr">
              <a:defRPr/>
            </a:pPr>
            <a:r>
              <a:rPr lang="en-US" dirty="0" smtClean="0"/>
              <a:t>ESWA Patented Optimized Technology</a:t>
            </a:r>
          </a:p>
        </p:txBody>
      </p:sp>
    </p:spTree>
    <p:extLst>
      <p:ext uri="{BB962C8B-B14F-4D97-AF65-F5344CB8AC3E}">
        <p14:creationId xmlns:p14="http://schemas.microsoft.com/office/powerpoint/2010/main" val="2904871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75571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755716"/>
                                        </p:tgtEl>
                                        <p:attrNameLst>
                                          <p:attrName>style.visibility</p:attrName>
                                        </p:attrNameLst>
                                      </p:cBhvr>
                                      <p:to>
                                        <p:strVal val="visible"/>
                                      </p:to>
                                    </p:set>
                                  </p:childTnLst>
                                </p:cTn>
                              </p:par>
                              <p:par>
                                <p:cTn id="10" presetID="1" presetClass="entr" presetSubtype="0" fill="hold" grpId="0" nodeType="withEffect">
                                  <p:stCondLst>
                                    <p:cond delay="500"/>
                                  </p:stCondLst>
                                  <p:childTnLst>
                                    <p:set>
                                      <p:cBhvr>
                                        <p:cTn id="11" dur="1" fill="hold">
                                          <p:stCondLst>
                                            <p:cond delay="0"/>
                                          </p:stCondLst>
                                        </p:cTn>
                                        <p:tgtEl>
                                          <p:spTgt spid="75571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5" presetClass="entr" presetSubtype="0" fill="hold" grpId="0" nodeType="clickEffect">
                                  <p:stCondLst>
                                    <p:cond delay="0"/>
                                  </p:stCondLst>
                                  <p:childTnLst>
                                    <p:set>
                                      <p:cBhvr>
                                        <p:cTn id="15" dur="1" fill="hold">
                                          <p:stCondLst>
                                            <p:cond delay="0"/>
                                          </p:stCondLst>
                                        </p:cTn>
                                        <p:tgtEl>
                                          <p:spTgt spid="755720"/>
                                        </p:tgtEl>
                                        <p:attrNameLst>
                                          <p:attrName>style.visibility</p:attrName>
                                        </p:attrNameLst>
                                      </p:cBhvr>
                                      <p:to>
                                        <p:strVal val="visible"/>
                                      </p:to>
                                    </p:set>
                                    <p:anim calcmode="lin" valueType="num">
                                      <p:cBhvr>
                                        <p:cTn id="16" dur="500" decel="50000" fill="hold">
                                          <p:stCondLst>
                                            <p:cond delay="0"/>
                                          </p:stCondLst>
                                        </p:cTn>
                                        <p:tgtEl>
                                          <p:spTgt spid="755720"/>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755720"/>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755720"/>
                                        </p:tgtEl>
                                        <p:attrNameLst>
                                          <p:attrName>ppt_w</p:attrName>
                                        </p:attrNameLst>
                                      </p:cBhvr>
                                      <p:tavLst>
                                        <p:tav tm="0">
                                          <p:val>
                                            <p:strVal val="#ppt_w*.05"/>
                                          </p:val>
                                        </p:tav>
                                        <p:tav tm="100000">
                                          <p:val>
                                            <p:strVal val="#ppt_w"/>
                                          </p:val>
                                        </p:tav>
                                      </p:tavLst>
                                    </p:anim>
                                    <p:anim calcmode="lin" valueType="num">
                                      <p:cBhvr>
                                        <p:cTn id="19" dur="1000" fill="hold"/>
                                        <p:tgtEl>
                                          <p:spTgt spid="755720"/>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755720"/>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755720"/>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755720"/>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755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714" grpId="0"/>
      <p:bldP spid="755715" grpId="0"/>
      <p:bldP spid="755716" grpId="0"/>
      <p:bldP spid="7557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1276350"/>
            <a:ext cx="3871007" cy="35016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19"/>
          <p:cNvSpPr>
            <a:spLocks noGrp="1" noChangeArrowheads="1"/>
          </p:cNvSpPr>
          <p:nvPr>
            <p:ph type="title"/>
          </p:nvPr>
        </p:nvSpPr>
        <p:spPr>
          <a:xfrm>
            <a:off x="609600" y="0"/>
            <a:ext cx="7759700" cy="857250"/>
          </a:xfrm>
        </p:spPr>
        <p:txBody>
          <a:bodyPr/>
          <a:lstStyle/>
          <a:p>
            <a:pPr algn="ctr">
              <a:defRPr/>
            </a:pPr>
            <a:r>
              <a:rPr lang="en-US" dirty="0" smtClean="0"/>
              <a:t>ESWA Principle of Operation</a:t>
            </a:r>
          </a:p>
        </p:txBody>
      </p:sp>
    </p:spTree>
    <p:extLst>
      <p:ext uri="{BB962C8B-B14F-4D97-AF65-F5344CB8AC3E}">
        <p14:creationId xmlns:p14="http://schemas.microsoft.com/office/powerpoint/2010/main" val="22974830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ext uri="{D42A27DB-BD31-4B8C-83A1-F6EECF244321}">
                <p14:modId xmlns:p14="http://schemas.microsoft.com/office/powerpoint/2010/main" val="2536720568"/>
              </p:ext>
            </p:extLst>
          </p:nvPr>
        </p:nvGraphicFramePr>
        <p:xfrm>
          <a:off x="1514475" y="1554956"/>
          <a:ext cx="6229350" cy="2274094"/>
        </p:xfrm>
        <a:graphic>
          <a:graphicData uri="http://schemas.openxmlformats.org/presentationml/2006/ole">
            <mc:AlternateContent xmlns:mc="http://schemas.openxmlformats.org/markup-compatibility/2006">
              <mc:Choice xmlns:v="urn:schemas-microsoft-com:vml" Requires="v">
                <p:oleObj spid="_x0000_s2057" name="Photo Editor Photo" r:id="rId5" imgW="8535591" imgH="3115110" progId="MSPhotoEd.3">
                  <p:embed/>
                </p:oleObj>
              </mc:Choice>
              <mc:Fallback>
                <p:oleObj name="Photo Editor Photo" r:id="rId5" imgW="8535591" imgH="3115110"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4475" y="1554956"/>
                        <a:ext cx="6229350" cy="2274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2" name="Rectangle 6"/>
          <p:cNvSpPr>
            <a:spLocks noChangeArrowheads="1"/>
          </p:cNvSpPr>
          <p:nvPr/>
        </p:nvSpPr>
        <p:spPr bwMode="auto">
          <a:xfrm>
            <a:off x="2857500" y="3829050"/>
            <a:ext cx="32575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spcBef>
                <a:spcPct val="20000"/>
              </a:spcBef>
              <a:buClr>
                <a:srgbClr val="FBE53B"/>
              </a:buClr>
              <a:buSzPct val="90000"/>
              <a:buFont typeface="Symbol" panose="05050102010706020507" pitchFamily="18" charset="2"/>
              <a:buNone/>
            </a:pPr>
            <a:r>
              <a:rPr lang="en-US" altLang="nl-BE" sz="1800" dirty="0"/>
              <a:t>ESWA </a:t>
            </a:r>
            <a:r>
              <a:rPr lang="en-US" altLang="nl-BE" sz="1800" dirty="0" err="1"/>
              <a:t>Sensi</a:t>
            </a:r>
            <a:r>
              <a:rPr lang="en-US" altLang="nl-BE" sz="1800" dirty="0"/>
              <a:t>-Coil</a:t>
            </a:r>
          </a:p>
        </p:txBody>
      </p:sp>
      <p:pic>
        <p:nvPicPr>
          <p:cNvPr id="2053" name="Picture 8" descr="Sensi-Coil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9800" y="96538"/>
            <a:ext cx="2743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9"/>
          <p:cNvSpPr>
            <a:spLocks noGrp="1" noChangeArrowheads="1"/>
          </p:cNvSpPr>
          <p:nvPr>
            <p:ph type="title"/>
          </p:nvPr>
        </p:nvSpPr>
        <p:spPr>
          <a:xfrm>
            <a:off x="1676400" y="-10716"/>
            <a:ext cx="7759700" cy="857250"/>
          </a:xfrm>
        </p:spPr>
        <p:txBody>
          <a:bodyPr/>
          <a:lstStyle/>
          <a:p>
            <a:pPr algn="ctr">
              <a:defRPr/>
            </a:pPr>
            <a:r>
              <a:rPr lang="en-US" dirty="0" smtClean="0"/>
              <a:t>Technology</a:t>
            </a:r>
          </a:p>
        </p:txBody>
      </p:sp>
    </p:spTree>
    <p:custDataLst>
      <p:tags r:id="rId2"/>
    </p:custDataLst>
    <p:extLst>
      <p:ext uri="{BB962C8B-B14F-4D97-AF65-F5344CB8AC3E}">
        <p14:creationId xmlns:p14="http://schemas.microsoft.com/office/powerpoint/2010/main" val="6870335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2"/>
          <p:cNvSpPr txBox="1">
            <a:spLocks noChangeArrowheads="1"/>
          </p:cNvSpPr>
          <p:nvPr/>
        </p:nvSpPr>
        <p:spPr bwMode="auto">
          <a:xfrm>
            <a:off x="1541860" y="3770710"/>
            <a:ext cx="27622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en-US" altLang="nl-BE" sz="1350" b="1" dirty="0"/>
              <a:t>Thermal-Pak</a:t>
            </a:r>
            <a:r>
              <a:rPr lang="en-US" altLang="nl-BE" sz="1350" b="1" dirty="0">
                <a:cs typeface="Arial" panose="020B0604020202020204" pitchFamily="34" charset="0"/>
              </a:rPr>
              <a:t>® Coil Tube Spacing</a:t>
            </a:r>
          </a:p>
        </p:txBody>
      </p:sp>
      <p:sp>
        <p:nvSpPr>
          <p:cNvPr id="3077" name="Rectangle 3"/>
          <p:cNvSpPr>
            <a:spLocks noChangeArrowheads="1"/>
          </p:cNvSpPr>
          <p:nvPr/>
        </p:nvSpPr>
        <p:spPr bwMode="auto">
          <a:xfrm>
            <a:off x="1306116" y="1688307"/>
            <a:ext cx="6496050" cy="56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nSpc>
                <a:spcPct val="150000"/>
              </a:lnSpc>
              <a:spcBef>
                <a:spcPct val="20000"/>
              </a:spcBef>
              <a:buClr>
                <a:schemeClr val="tx1"/>
              </a:buClr>
              <a:buSzPct val="90000"/>
              <a:buFont typeface="Symbol" panose="05050102010706020507" pitchFamily="18" charset="2"/>
              <a:buChar char="·"/>
            </a:pPr>
            <a:endParaRPr lang="nl-NL" altLang="nl-BE" sz="1800"/>
          </a:p>
        </p:txBody>
      </p:sp>
      <p:sp>
        <p:nvSpPr>
          <p:cNvPr id="3078" name="Text Box 4"/>
          <p:cNvSpPr txBox="1">
            <a:spLocks noChangeArrowheads="1"/>
          </p:cNvSpPr>
          <p:nvPr/>
        </p:nvSpPr>
        <p:spPr bwMode="auto">
          <a:xfrm>
            <a:off x="4627960" y="3827860"/>
            <a:ext cx="32194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en-US" altLang="nl-BE" sz="1350" b="1" dirty="0" err="1"/>
              <a:t>Sensi-Coil</a:t>
            </a:r>
            <a:r>
              <a:rPr lang="en-US" altLang="nl-BE" sz="1350" b="1" baseline="30000" dirty="0" err="1"/>
              <a:t>TM</a:t>
            </a:r>
            <a:r>
              <a:rPr lang="en-US" altLang="nl-BE" sz="1350" b="1" baseline="30000" dirty="0"/>
              <a:t> </a:t>
            </a:r>
            <a:r>
              <a:rPr lang="en-US" altLang="nl-BE" sz="1350" b="1" dirty="0">
                <a:cs typeface="Arial" panose="020B0604020202020204" pitchFamily="34" charset="0"/>
              </a:rPr>
              <a:t>Tube Spacing</a:t>
            </a:r>
          </a:p>
        </p:txBody>
      </p:sp>
      <p:sp>
        <p:nvSpPr>
          <p:cNvPr id="3079" name="Rectangle 5"/>
          <p:cNvSpPr>
            <a:spLocks noChangeArrowheads="1"/>
          </p:cNvSpPr>
          <p:nvPr/>
        </p:nvSpPr>
        <p:spPr bwMode="auto">
          <a:xfrm>
            <a:off x="3200400" y="1943100"/>
            <a:ext cx="14728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en-US" altLang="nl-BE" sz="1800"/>
              <a:t> </a:t>
            </a:r>
          </a:p>
        </p:txBody>
      </p:sp>
      <p:graphicFrame>
        <p:nvGraphicFramePr>
          <p:cNvPr id="3074" name="Object 6"/>
          <p:cNvGraphicFramePr>
            <a:graphicFrameLocks noChangeAspect="1"/>
          </p:cNvGraphicFramePr>
          <p:nvPr/>
        </p:nvGraphicFramePr>
        <p:xfrm>
          <a:off x="1484710" y="2056210"/>
          <a:ext cx="2971800" cy="1599009"/>
        </p:xfrm>
        <a:graphic>
          <a:graphicData uri="http://schemas.openxmlformats.org/presentationml/2006/ole">
            <mc:AlternateContent xmlns:mc="http://schemas.openxmlformats.org/markup-compatibility/2006">
              <mc:Choice xmlns:v="urn:schemas-microsoft-com:vml" Requires="v">
                <p:oleObj spid="_x0000_s3088" name="Photo Editor Photo" r:id="rId4" imgW="12447619" imgH="3238952" progId="MSPhotoEd.3">
                  <p:embed/>
                </p:oleObj>
              </mc:Choice>
              <mc:Fallback>
                <p:oleObj name="Photo Editor Photo" r:id="rId4" imgW="12447619" imgH="3238952"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54286" t="3387" r="882" b="3952"/>
                      <a:stretch>
                        <a:fillRect/>
                      </a:stretch>
                    </p:blipFill>
                    <p:spPr bwMode="auto">
                      <a:xfrm>
                        <a:off x="1484710" y="2056210"/>
                        <a:ext cx="2971800" cy="15990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7"/>
          <p:cNvGraphicFramePr>
            <a:graphicFrameLocks noChangeAspect="1"/>
          </p:cNvGraphicFramePr>
          <p:nvPr/>
        </p:nvGraphicFramePr>
        <p:xfrm>
          <a:off x="4743450" y="2057400"/>
          <a:ext cx="2970610" cy="1597819"/>
        </p:xfrm>
        <a:graphic>
          <a:graphicData uri="http://schemas.openxmlformats.org/presentationml/2006/ole">
            <mc:AlternateContent xmlns:mc="http://schemas.openxmlformats.org/markup-compatibility/2006">
              <mc:Choice xmlns:v="urn:schemas-microsoft-com:vml" Requires="v">
                <p:oleObj spid="_x0000_s3089" name="Photo Editor Photo" r:id="rId6" imgW="12447619" imgH="3238952" progId="MSPhotoEd.3">
                  <p:embed/>
                </p:oleObj>
              </mc:Choice>
              <mc:Fallback>
                <p:oleObj name="Photo Editor Photo" r:id="rId6" imgW="12447619" imgH="3238952"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882" t="3387" r="53920" b="3105"/>
                      <a:stretch>
                        <a:fillRect/>
                      </a:stretch>
                    </p:blipFill>
                    <p:spPr bwMode="auto">
                      <a:xfrm>
                        <a:off x="4743450" y="2057400"/>
                        <a:ext cx="2970610" cy="159781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4938" name="Rectangle 10"/>
          <p:cNvSpPr>
            <a:spLocks noChangeArrowheads="1"/>
          </p:cNvSpPr>
          <p:nvPr/>
        </p:nvSpPr>
        <p:spPr bwMode="auto">
          <a:xfrm>
            <a:off x="4629150" y="30640"/>
            <a:ext cx="1885950" cy="628650"/>
          </a:xfrm>
          <a:prstGeom prst="rect">
            <a:avLst/>
          </a:prstGeom>
          <a:noFill/>
          <a:ln w="9525">
            <a:noFill/>
            <a:miter lim="800000"/>
            <a:headEnd/>
            <a:tailEnd/>
          </a:ln>
          <a:effectLst/>
        </p:spPr>
        <p:txBody>
          <a:bodyPr/>
          <a:lstStyle/>
          <a:p>
            <a:pPr algn="ctr">
              <a:lnSpc>
                <a:spcPct val="150000"/>
              </a:lnSpc>
              <a:spcBef>
                <a:spcPct val="20000"/>
              </a:spcBef>
              <a:buClr>
                <a:srgbClr val="FBE53B"/>
              </a:buClr>
              <a:buSzPct val="90000"/>
              <a:buFont typeface="Symbol" pitchFamily="18" charset="2"/>
              <a:buNone/>
              <a:defRPr/>
            </a:pPr>
            <a:r>
              <a:rPr lang="en-US" sz="2400" b="1" dirty="0">
                <a:solidFill>
                  <a:schemeClr val="bg1"/>
                </a:solidFill>
                <a:latin typeface="Arial" panose="020B0604020202020204" pitchFamily="34" charset="0"/>
                <a:cs typeface="Arial" panose="020B0604020202020204" pitchFamily="34" charset="0"/>
              </a:rPr>
              <a:t>Technology</a:t>
            </a:r>
          </a:p>
        </p:txBody>
      </p:sp>
      <p:pic>
        <p:nvPicPr>
          <p:cNvPr id="3081" name="Picture 11" descr="Sensi-Coil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75264"/>
            <a:ext cx="2743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4" name="Rectangle 14"/>
          <p:cNvSpPr>
            <a:spLocks noChangeArrowheads="1"/>
          </p:cNvSpPr>
          <p:nvPr/>
        </p:nvSpPr>
        <p:spPr bwMode="auto">
          <a:xfrm>
            <a:off x="1243608" y="1128967"/>
            <a:ext cx="662106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866" tIns="33338" rIns="67866" bIns="33338"/>
          <a:lstStyle>
            <a:lvl1pPr marL="342900" indent="-342900">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indent="0">
              <a:lnSpc>
                <a:spcPct val="150000"/>
              </a:lnSpc>
              <a:spcBef>
                <a:spcPct val="20000"/>
              </a:spcBef>
              <a:buClr>
                <a:srgbClr val="FBE53B"/>
              </a:buClr>
              <a:buSzPct val="90000"/>
            </a:pPr>
            <a:r>
              <a:rPr lang="en-US" altLang="nl-BE" b="1" dirty="0">
                <a:solidFill>
                  <a:srgbClr val="0B5971"/>
                </a:solidFill>
              </a:rPr>
              <a:t>Reduced Tube Spacing – Perfect for Sensible Cooling</a:t>
            </a:r>
          </a:p>
        </p:txBody>
      </p:sp>
    </p:spTree>
    <p:extLst>
      <p:ext uri="{BB962C8B-B14F-4D97-AF65-F5344CB8AC3E}">
        <p14:creationId xmlns:p14="http://schemas.microsoft.com/office/powerpoint/2010/main" val="414943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1314450" y="1371600"/>
            <a:ext cx="64960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spcBef>
                <a:spcPct val="20000"/>
              </a:spcBef>
              <a:buSzPct val="100000"/>
              <a:buFont typeface="Arial" panose="020B0604020202020204" pitchFamily="34" charset="0"/>
              <a:buChar char="•"/>
            </a:pPr>
            <a:r>
              <a:rPr lang="en-US" altLang="nl-BE" sz="1800" dirty="0"/>
              <a:t>Reduced Tube Spacing – Perfect for Sensible Cooling</a:t>
            </a:r>
          </a:p>
          <a:p>
            <a:pPr>
              <a:spcBef>
                <a:spcPct val="20000"/>
              </a:spcBef>
              <a:buSzPct val="100000"/>
              <a:buFont typeface="Arial" panose="020B0604020202020204" pitchFamily="34" charset="0"/>
              <a:buChar char="•"/>
            </a:pPr>
            <a:r>
              <a:rPr lang="en-US" altLang="nl-BE" sz="1800" dirty="0"/>
              <a:t>Elliptical Return Bends</a:t>
            </a:r>
          </a:p>
          <a:p>
            <a:pPr>
              <a:spcBef>
                <a:spcPct val="20000"/>
              </a:spcBef>
              <a:buSzPct val="100000"/>
              <a:buFont typeface="Arial" panose="020B0604020202020204" pitchFamily="34" charset="0"/>
              <a:buChar char="•"/>
            </a:pPr>
            <a:r>
              <a:rPr lang="en-US" altLang="nl-BE" sz="1800" dirty="0"/>
              <a:t>More Tubes</a:t>
            </a:r>
          </a:p>
          <a:p>
            <a:pPr>
              <a:spcBef>
                <a:spcPct val="20000"/>
              </a:spcBef>
              <a:buClr>
                <a:schemeClr val="tx1"/>
              </a:buClr>
              <a:buSzPct val="90000"/>
              <a:buFont typeface="Symbol" panose="05050102010706020507" pitchFamily="18" charset="2"/>
              <a:buChar char="·"/>
            </a:pPr>
            <a:endParaRPr lang="en-US" altLang="nl-BE" sz="1800" dirty="0">
              <a:solidFill>
                <a:srgbClr val="FFFF01"/>
              </a:solidFill>
            </a:endParaRPr>
          </a:p>
        </p:txBody>
      </p:sp>
      <p:sp>
        <p:nvSpPr>
          <p:cNvPr id="766979" name="Text Box 3"/>
          <p:cNvSpPr txBox="1">
            <a:spLocks noChangeArrowheads="1"/>
          </p:cNvSpPr>
          <p:nvPr/>
        </p:nvSpPr>
        <p:spPr bwMode="auto">
          <a:xfrm>
            <a:off x="4343400" y="4000500"/>
            <a:ext cx="33718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en-US" altLang="nl-BE" sz="1350" b="1"/>
              <a:t>Sensi-Coil</a:t>
            </a:r>
            <a:r>
              <a:rPr lang="en-US" altLang="nl-BE" sz="1350" b="1" baseline="30000"/>
              <a:t>TM</a:t>
            </a:r>
            <a:r>
              <a:rPr lang="en-US" altLang="nl-BE" sz="1350" b="1"/>
              <a:t> Elliptical </a:t>
            </a:r>
            <a:r>
              <a:rPr lang="en-US" altLang="nl-BE" sz="1350" b="1">
                <a:cs typeface="Arial" panose="020B0604020202020204" pitchFamily="34" charset="0"/>
              </a:rPr>
              <a:t>Return Bends</a:t>
            </a:r>
          </a:p>
        </p:txBody>
      </p:sp>
      <p:sp>
        <p:nvSpPr>
          <p:cNvPr id="54276" name="Text Box 4"/>
          <p:cNvSpPr txBox="1">
            <a:spLocks noChangeArrowheads="1"/>
          </p:cNvSpPr>
          <p:nvPr/>
        </p:nvSpPr>
        <p:spPr bwMode="auto">
          <a:xfrm>
            <a:off x="4829175" y="2914650"/>
            <a:ext cx="25908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endParaRPr lang="nl-NL" altLang="nl-BE" sz="1350"/>
          </a:p>
        </p:txBody>
      </p:sp>
      <p:pic>
        <p:nvPicPr>
          <p:cNvPr id="7669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000251"/>
            <a:ext cx="3357563" cy="17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6988" name="Text Box 12"/>
          <p:cNvSpPr txBox="1">
            <a:spLocks noChangeArrowheads="1"/>
          </p:cNvSpPr>
          <p:nvPr/>
        </p:nvSpPr>
        <p:spPr bwMode="auto">
          <a:xfrm>
            <a:off x="1543050" y="2457450"/>
            <a:ext cx="61055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en-US" altLang="nl-BE" sz="2400" b="1" dirty="0"/>
              <a:t>21% More Surface Area </a:t>
            </a:r>
          </a:p>
          <a:p>
            <a:pPr algn="ctr" eaLnBrk="1" hangingPunct="1">
              <a:spcBef>
                <a:spcPct val="50000"/>
              </a:spcBef>
            </a:pPr>
            <a:r>
              <a:rPr lang="en-US" altLang="nl-BE" sz="2400" b="1" dirty="0"/>
              <a:t>in the SAME COIL VOLUME</a:t>
            </a:r>
          </a:p>
          <a:p>
            <a:pPr algn="ctr" eaLnBrk="1" hangingPunct="1">
              <a:spcBef>
                <a:spcPct val="50000"/>
              </a:spcBef>
            </a:pPr>
            <a:r>
              <a:rPr lang="en-US" altLang="nl-BE" sz="2400" b="1" dirty="0"/>
              <a:t>Leads to Increased Capacity!!</a:t>
            </a:r>
          </a:p>
        </p:txBody>
      </p:sp>
      <p:sp>
        <p:nvSpPr>
          <p:cNvPr id="11" name="Rectangle 10"/>
          <p:cNvSpPr>
            <a:spLocks noChangeArrowheads="1"/>
          </p:cNvSpPr>
          <p:nvPr/>
        </p:nvSpPr>
        <p:spPr bwMode="auto">
          <a:xfrm>
            <a:off x="4629150" y="30640"/>
            <a:ext cx="1885950" cy="628650"/>
          </a:xfrm>
          <a:prstGeom prst="rect">
            <a:avLst/>
          </a:prstGeom>
          <a:noFill/>
          <a:ln w="9525">
            <a:noFill/>
            <a:miter lim="800000"/>
            <a:headEnd/>
            <a:tailEnd/>
          </a:ln>
          <a:effectLst/>
        </p:spPr>
        <p:txBody>
          <a:bodyPr/>
          <a:lstStyle/>
          <a:p>
            <a:pPr algn="ctr">
              <a:lnSpc>
                <a:spcPct val="150000"/>
              </a:lnSpc>
              <a:spcBef>
                <a:spcPct val="20000"/>
              </a:spcBef>
              <a:buClr>
                <a:srgbClr val="FBE53B"/>
              </a:buClr>
              <a:buSzPct val="90000"/>
              <a:buFont typeface="Symbol" pitchFamily="18" charset="2"/>
              <a:buNone/>
              <a:defRPr/>
            </a:pPr>
            <a:r>
              <a:rPr lang="en-US" sz="2400" b="1" dirty="0">
                <a:solidFill>
                  <a:schemeClr val="bg1"/>
                </a:solidFill>
                <a:latin typeface="Arial" panose="020B0604020202020204" pitchFamily="34" charset="0"/>
                <a:cs typeface="Arial" panose="020B0604020202020204" pitchFamily="34" charset="0"/>
              </a:rPr>
              <a:t>Technology</a:t>
            </a:r>
          </a:p>
        </p:txBody>
      </p:sp>
      <p:pic>
        <p:nvPicPr>
          <p:cNvPr id="12" name="Picture 11" descr="Sensi-Coil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75264"/>
            <a:ext cx="2743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3553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766981"/>
                                        </p:tgtEl>
                                      </p:cBhvr>
                                    </p:animEffect>
                                    <p:set>
                                      <p:cBhvr>
                                        <p:cTn id="7" dur="1" fill="hold">
                                          <p:stCondLst>
                                            <p:cond delay="499"/>
                                          </p:stCondLst>
                                        </p:cTn>
                                        <p:tgtEl>
                                          <p:spTgt spid="766981"/>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766979"/>
                                        </p:tgtEl>
                                      </p:cBhvr>
                                    </p:animEffect>
                                    <p:set>
                                      <p:cBhvr>
                                        <p:cTn id="10" dur="1" fill="hold">
                                          <p:stCondLst>
                                            <p:cond delay="499"/>
                                          </p:stCondLst>
                                        </p:cTn>
                                        <p:tgtEl>
                                          <p:spTgt spid="766979"/>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1" nodeType="afterEffect">
                                  <p:stCondLst>
                                    <p:cond delay="0"/>
                                  </p:stCondLst>
                                  <p:childTnLst>
                                    <p:set>
                                      <p:cBhvr>
                                        <p:cTn id="13" dur="1" fill="hold">
                                          <p:stCondLst>
                                            <p:cond delay="0"/>
                                          </p:stCondLst>
                                        </p:cTn>
                                        <p:tgtEl>
                                          <p:spTgt spid="766988"/>
                                        </p:tgtEl>
                                        <p:attrNameLst>
                                          <p:attrName>style.visibility</p:attrName>
                                        </p:attrNameLst>
                                      </p:cBhvr>
                                      <p:to>
                                        <p:strVal val="visible"/>
                                      </p:to>
                                    </p:set>
                                  </p:childTnLst>
                                </p:cTn>
                              </p:par>
                            </p:childTnLst>
                          </p:cTn>
                        </p:par>
                        <p:par>
                          <p:cTn id="14" fill="hold" nodeType="afterGroup">
                            <p:stCondLst>
                              <p:cond delay="500"/>
                            </p:stCondLst>
                            <p:childTnLst>
                              <p:par>
                                <p:cTn id="15" presetID="6" presetClass="emph" presetSubtype="0" fill="hold" grpId="0" nodeType="afterEffect">
                                  <p:stCondLst>
                                    <p:cond delay="0"/>
                                  </p:stCondLst>
                                  <p:childTnLst>
                                    <p:animScale>
                                      <p:cBhvr>
                                        <p:cTn id="16" dur="1000" fill="hold"/>
                                        <p:tgtEl>
                                          <p:spTgt spid="76698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9" grpId="0"/>
      <p:bldP spid="766988" grpId="0"/>
      <p:bldP spid="766988" grpId="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02" name="Rectangle 2"/>
          <p:cNvSpPr>
            <a:spLocks noGrp="1" noChangeArrowheads="1"/>
          </p:cNvSpPr>
          <p:nvPr>
            <p:ph type="body" idx="1"/>
          </p:nvPr>
        </p:nvSpPr>
        <p:spPr>
          <a:xfrm>
            <a:off x="1216753" y="1581150"/>
            <a:ext cx="6667500" cy="1943166"/>
          </a:xfrm>
          <a:effectLst/>
        </p:spPr>
        <p:txBody>
          <a:bodyPr>
            <a:noAutofit/>
          </a:bodyPr>
          <a:lstStyle/>
          <a:p>
            <a:pPr algn="ctr">
              <a:buFont typeface="Symbol" panose="05050102010706020507" pitchFamily="18" charset="2"/>
              <a:buNone/>
              <a:defRPr/>
            </a:pPr>
            <a:r>
              <a:rPr lang="en-US" sz="1800" b="0" dirty="0" smtClean="0"/>
              <a:t>Low Energy…</a:t>
            </a:r>
          </a:p>
          <a:p>
            <a:pPr algn="ctr">
              <a:buFont typeface="Symbol" panose="05050102010706020507" pitchFamily="18" charset="2"/>
              <a:buNone/>
              <a:defRPr/>
            </a:pPr>
            <a:r>
              <a:rPr lang="en-US" sz="1800" b="0" dirty="0" smtClean="0"/>
              <a:t>30 to 50% less than other Induced draft</a:t>
            </a:r>
          </a:p>
          <a:p>
            <a:pPr algn="ctr">
              <a:buFont typeface="Symbol" panose="05050102010706020507" pitchFamily="18" charset="2"/>
              <a:buNone/>
              <a:defRPr/>
            </a:pPr>
            <a:r>
              <a:rPr lang="en-US" sz="1800" b="0" dirty="0" smtClean="0"/>
              <a:t>80 % less than Forced Draft! </a:t>
            </a:r>
          </a:p>
          <a:p>
            <a:pPr algn="ctr">
              <a:buFont typeface="Symbol" panose="05050102010706020507" pitchFamily="18" charset="2"/>
              <a:buNone/>
              <a:defRPr/>
            </a:pPr>
            <a:r>
              <a:rPr lang="en-US" sz="1800" b="0" dirty="0" smtClean="0"/>
              <a:t>Low Sound… </a:t>
            </a:r>
          </a:p>
          <a:p>
            <a:pPr algn="ctr">
              <a:buFont typeface="Symbol" panose="05050102010706020507" pitchFamily="18" charset="2"/>
              <a:buNone/>
              <a:defRPr/>
            </a:pPr>
            <a:r>
              <a:rPr lang="en-US" sz="1800" b="0" dirty="0" smtClean="0"/>
              <a:t>Better than standard Forced Draft</a:t>
            </a:r>
          </a:p>
        </p:txBody>
      </p:sp>
      <p:sp>
        <p:nvSpPr>
          <p:cNvPr id="10" name="Rectangle 10"/>
          <p:cNvSpPr>
            <a:spLocks noChangeArrowheads="1"/>
          </p:cNvSpPr>
          <p:nvPr/>
        </p:nvSpPr>
        <p:spPr bwMode="auto">
          <a:xfrm>
            <a:off x="2635978" y="51199"/>
            <a:ext cx="3829050" cy="628650"/>
          </a:xfrm>
          <a:prstGeom prst="rect">
            <a:avLst/>
          </a:prstGeom>
          <a:noFill/>
          <a:ln w="9525">
            <a:noFill/>
            <a:miter lim="800000"/>
            <a:headEnd/>
            <a:tailEnd/>
          </a:ln>
          <a:effectLst/>
        </p:spPr>
        <p:txBody>
          <a:bodyPr/>
          <a:lstStyle/>
          <a:p>
            <a:pPr algn="ctr">
              <a:lnSpc>
                <a:spcPct val="150000"/>
              </a:lnSpc>
              <a:spcBef>
                <a:spcPct val="20000"/>
              </a:spcBef>
              <a:buClr>
                <a:srgbClr val="FBE53B"/>
              </a:buClr>
              <a:buSzPct val="90000"/>
              <a:buFont typeface="Symbol" pitchFamily="18" charset="2"/>
              <a:buNone/>
              <a:defRPr/>
            </a:pPr>
            <a:r>
              <a:rPr lang="en-US" sz="2400" b="1" dirty="0" smtClean="0">
                <a:solidFill>
                  <a:schemeClr val="bg1"/>
                </a:solidFill>
                <a:latin typeface="Arial" panose="020B0604020202020204" pitchFamily="34" charset="0"/>
                <a:cs typeface="Arial" panose="020B0604020202020204" pitchFamily="34" charset="0"/>
              </a:rPr>
              <a:t>Major Energy Savings</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554104"/>
      </p:ext>
    </p:extLst>
  </p:cSld>
  <p:clrMapOvr>
    <a:masterClrMapping/>
  </p:clrMapOvr>
  <p:transition spd="med">
    <p:zoom dir="in"/>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8" name="Rectangle 4"/>
          <p:cNvSpPr>
            <a:spLocks noChangeArrowheads="1"/>
          </p:cNvSpPr>
          <p:nvPr/>
        </p:nvSpPr>
        <p:spPr bwMode="auto">
          <a:xfrm>
            <a:off x="1524000" y="0"/>
            <a:ext cx="6057900" cy="830997"/>
          </a:xfrm>
          <a:prstGeom prst="rect">
            <a:avLst/>
          </a:prstGeom>
          <a:noFill/>
          <a:ln w="9525">
            <a:noFill/>
            <a:miter lim="800000"/>
            <a:headEnd/>
            <a:tailEnd/>
          </a:ln>
          <a:effectLst/>
        </p:spPr>
        <p:txBody>
          <a:bodyPr>
            <a:spAutoFit/>
          </a:bodyPr>
          <a:lstStyle/>
          <a:p>
            <a:pPr algn="ctr" eaLnBrk="1" hangingPunct="1">
              <a:defRPr/>
            </a:pPr>
            <a:r>
              <a:rPr lang="en-US" sz="24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Decreased Horsepower for the SAME tonnage</a:t>
            </a:r>
          </a:p>
        </p:txBody>
      </p:sp>
      <p:sp>
        <p:nvSpPr>
          <p:cNvPr id="56323" name="Text Box 5"/>
          <p:cNvSpPr txBox="1">
            <a:spLocks noChangeArrowheads="1"/>
          </p:cNvSpPr>
          <p:nvPr/>
        </p:nvSpPr>
        <p:spPr bwMode="auto">
          <a:xfrm>
            <a:off x="2363988" y="1307547"/>
            <a:ext cx="3867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en-US" altLang="nl-BE" b="1" dirty="0">
                <a:solidFill>
                  <a:srgbClr val="0B5971"/>
                </a:solidFill>
              </a:rPr>
              <a:t>Total Fan Energy (</a:t>
            </a:r>
            <a:r>
              <a:rPr lang="en-US" altLang="nl-BE" b="1" dirty="0" smtClean="0">
                <a:solidFill>
                  <a:srgbClr val="0B5971"/>
                </a:solidFill>
              </a:rPr>
              <a:t>HP)</a:t>
            </a:r>
            <a:endParaRPr lang="en-US" altLang="nl-BE" b="1" dirty="0">
              <a:solidFill>
                <a:srgbClr val="0B5971"/>
              </a:solidFill>
            </a:endParaRPr>
          </a:p>
        </p:txBody>
      </p:sp>
      <p:sp>
        <p:nvSpPr>
          <p:cNvPr id="56324" name="Text Box 6"/>
          <p:cNvSpPr txBox="1">
            <a:spLocks noChangeArrowheads="1"/>
          </p:cNvSpPr>
          <p:nvPr/>
        </p:nvSpPr>
        <p:spPr bwMode="auto">
          <a:xfrm>
            <a:off x="1657350" y="3657600"/>
            <a:ext cx="48577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nl-BE" sz="1050" b="1" dirty="0"/>
              <a:t>Based on </a:t>
            </a:r>
            <a:r>
              <a:rPr lang="en-US" altLang="nl-BE" sz="1050" b="1" dirty="0" smtClean="0"/>
              <a:t>3 </a:t>
            </a:r>
            <a:r>
              <a:rPr lang="en-US" altLang="nl-BE" sz="1050" b="1" dirty="0" err="1" smtClean="0"/>
              <a:t>gpm</a:t>
            </a:r>
            <a:r>
              <a:rPr lang="en-US" altLang="nl-BE" sz="1050" b="1" dirty="0" smtClean="0"/>
              <a:t> </a:t>
            </a:r>
            <a:r>
              <a:rPr lang="en-US" altLang="nl-BE" sz="1050" b="1" dirty="0"/>
              <a:t>per ton, 95F/85F at 78F </a:t>
            </a:r>
            <a:r>
              <a:rPr lang="en-US" altLang="nl-BE" sz="1050" b="1" dirty="0" smtClean="0"/>
              <a:t>wet-bulb</a:t>
            </a:r>
            <a:r>
              <a:rPr lang="en-US" altLang="nl-BE" sz="1050" b="1" dirty="0"/>
              <a:t>.</a:t>
            </a:r>
          </a:p>
        </p:txBody>
      </p:sp>
      <p:graphicFrame>
        <p:nvGraphicFramePr>
          <p:cNvPr id="769071" name="Group 47"/>
          <p:cNvGraphicFramePr>
            <a:graphicFrameLocks noGrp="1"/>
          </p:cNvGraphicFramePr>
          <p:nvPr>
            <p:extLst>
              <p:ext uri="{D42A27DB-BD31-4B8C-83A1-F6EECF244321}">
                <p14:modId xmlns:p14="http://schemas.microsoft.com/office/powerpoint/2010/main" val="1108233784"/>
              </p:ext>
            </p:extLst>
          </p:nvPr>
        </p:nvGraphicFramePr>
        <p:xfrm>
          <a:off x="1714501" y="1828800"/>
          <a:ext cx="5166124" cy="1760130"/>
        </p:xfrm>
        <a:graphic>
          <a:graphicData uri="http://schemas.openxmlformats.org/drawingml/2006/table">
            <a:tbl>
              <a:tblPr/>
              <a:tblGrid>
                <a:gridCol w="1291829"/>
                <a:gridCol w="1291828"/>
                <a:gridCol w="1290638"/>
                <a:gridCol w="1291829"/>
              </a:tblGrid>
              <a:tr h="571482">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dirty="0" smtClean="0">
                          <a:ln>
                            <a:noFill/>
                          </a:ln>
                          <a:solidFill>
                            <a:schemeClr val="tx1"/>
                          </a:solidFill>
                          <a:effectLst/>
                          <a:latin typeface="Arial" pitchFamily="34" charset="0"/>
                        </a:rPr>
                        <a:t>Tons</a:t>
                      </a:r>
                    </a:p>
                  </a:txBody>
                  <a:tcPr marL="68580" marR="68580" marT="34281" marB="342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Evapco </a:t>
                      </a:r>
                    </a:p>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Forced Draft</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dirty="0" smtClean="0">
                          <a:ln>
                            <a:noFill/>
                          </a:ln>
                          <a:solidFill>
                            <a:schemeClr val="tx1"/>
                          </a:solidFill>
                          <a:effectLst/>
                          <a:latin typeface="Arial" pitchFamily="34" charset="0"/>
                        </a:rPr>
                        <a:t>Evapco </a:t>
                      </a:r>
                    </a:p>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dirty="0" smtClean="0">
                          <a:ln>
                            <a:noFill/>
                          </a:ln>
                          <a:solidFill>
                            <a:schemeClr val="tx1"/>
                          </a:solidFill>
                          <a:effectLst/>
                          <a:latin typeface="Arial" pitchFamily="34" charset="0"/>
                        </a:rPr>
                        <a:t>ATW</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1" i="0" u="none" strike="noStrike" cap="none" normalizeH="0" baseline="0" dirty="0" smtClean="0">
                          <a:ln>
                            <a:noFill/>
                          </a:ln>
                          <a:solidFill>
                            <a:schemeClr val="tx1"/>
                          </a:solidFill>
                          <a:effectLst/>
                          <a:latin typeface="Arial" pitchFamily="34" charset="0"/>
                        </a:rPr>
                        <a:t>Evapco </a:t>
                      </a:r>
                    </a:p>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1" i="0" u="none" strike="noStrike" cap="none" normalizeH="0" baseline="0" dirty="0" smtClean="0">
                          <a:ln>
                            <a:noFill/>
                          </a:ln>
                          <a:solidFill>
                            <a:schemeClr val="tx1"/>
                          </a:solidFill>
                          <a:effectLst/>
                          <a:latin typeface="Arial" pitchFamily="34" charset="0"/>
                        </a:rPr>
                        <a:t>ESWA</a:t>
                      </a:r>
                    </a:p>
                  </a:txBody>
                  <a:tcPr marL="68580" marR="68580" marT="34281" marB="342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7162">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100</a:t>
                      </a:r>
                    </a:p>
                  </a:txBody>
                  <a:tcPr marL="68580" marR="68580" marT="34281" marB="342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25</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15</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1" i="0" u="none" strike="noStrike" cap="none" normalizeH="0" baseline="0" dirty="0" smtClean="0">
                          <a:ln>
                            <a:noFill/>
                          </a:ln>
                          <a:solidFill>
                            <a:schemeClr val="tx1"/>
                          </a:solidFill>
                          <a:effectLst/>
                          <a:latin typeface="Arial" pitchFamily="34" charset="0"/>
                        </a:rPr>
                        <a:t>7.5</a:t>
                      </a:r>
                    </a:p>
                  </a:txBody>
                  <a:tcPr marL="68580" marR="68580" marT="34281" marB="342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7162">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200</a:t>
                      </a:r>
                    </a:p>
                  </a:txBody>
                  <a:tcPr marL="68580" marR="68580" marT="34281" marB="342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40</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25</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1" i="0" u="none" strike="noStrike" cap="none" normalizeH="0" baseline="0" dirty="0" smtClean="0">
                          <a:ln>
                            <a:noFill/>
                          </a:ln>
                          <a:solidFill>
                            <a:schemeClr val="tx1"/>
                          </a:solidFill>
                          <a:effectLst/>
                          <a:latin typeface="Arial" pitchFamily="34" charset="0"/>
                        </a:rPr>
                        <a:t>10</a:t>
                      </a:r>
                    </a:p>
                  </a:txBody>
                  <a:tcPr marL="68580" marR="68580" marT="34281" marB="342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7162">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dirty="0" smtClean="0">
                          <a:ln>
                            <a:noFill/>
                          </a:ln>
                          <a:solidFill>
                            <a:schemeClr val="tx1"/>
                          </a:solidFill>
                          <a:effectLst/>
                          <a:latin typeface="Arial" pitchFamily="34" charset="0"/>
                        </a:rPr>
                        <a:t>300</a:t>
                      </a:r>
                    </a:p>
                  </a:txBody>
                  <a:tcPr marL="68580" marR="68580" marT="34281" marB="342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80</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40</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1" i="0" u="none" strike="noStrike" cap="none" normalizeH="0" baseline="0" dirty="0" smtClean="0">
                          <a:ln>
                            <a:noFill/>
                          </a:ln>
                          <a:solidFill>
                            <a:schemeClr val="tx1"/>
                          </a:solidFill>
                          <a:effectLst/>
                          <a:latin typeface="Arial" pitchFamily="34" charset="0"/>
                        </a:rPr>
                        <a:t>15</a:t>
                      </a:r>
                    </a:p>
                  </a:txBody>
                  <a:tcPr marL="68580" marR="68580" marT="34281" marB="342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7162">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400</a:t>
                      </a:r>
                    </a:p>
                  </a:txBody>
                  <a:tcPr marL="68580" marR="68580" marT="34281" marB="342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dirty="0" smtClean="0">
                          <a:ln>
                            <a:noFill/>
                          </a:ln>
                          <a:solidFill>
                            <a:schemeClr val="tx1"/>
                          </a:solidFill>
                          <a:effectLst/>
                          <a:latin typeface="Arial" pitchFamily="34" charset="0"/>
                        </a:rPr>
                        <a:t>80</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dirty="0" smtClean="0">
                          <a:ln>
                            <a:noFill/>
                          </a:ln>
                          <a:solidFill>
                            <a:schemeClr val="tx1"/>
                          </a:solidFill>
                          <a:effectLst/>
                          <a:latin typeface="Arial" pitchFamily="34" charset="0"/>
                        </a:rPr>
                        <a:t>50</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1" i="0" u="none" strike="noStrike" cap="none" normalizeH="0" baseline="0" dirty="0" smtClean="0">
                          <a:ln>
                            <a:noFill/>
                          </a:ln>
                          <a:solidFill>
                            <a:schemeClr val="tx1"/>
                          </a:solidFill>
                          <a:effectLst/>
                          <a:latin typeface="Arial" pitchFamily="34" charset="0"/>
                        </a:rPr>
                        <a:t>30</a:t>
                      </a:r>
                    </a:p>
                  </a:txBody>
                  <a:tcPr marL="68580" marR="68580" marT="34281" marB="342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591270416"/>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4829175" y="2914650"/>
            <a:ext cx="25908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endParaRPr lang="nl-NL" altLang="nl-BE" sz="1350"/>
          </a:p>
        </p:txBody>
      </p:sp>
      <p:graphicFrame>
        <p:nvGraphicFramePr>
          <p:cNvPr id="846851" name="Group 3"/>
          <p:cNvGraphicFramePr>
            <a:graphicFrameLocks noGrp="1"/>
          </p:cNvGraphicFramePr>
          <p:nvPr>
            <p:ph/>
          </p:nvPr>
        </p:nvGraphicFramePr>
        <p:xfrm>
          <a:off x="1543050" y="3086100"/>
          <a:ext cx="6115050" cy="1352074"/>
        </p:xfrm>
        <a:graphic>
          <a:graphicData uri="http://schemas.openxmlformats.org/drawingml/2006/table">
            <a:tbl>
              <a:tblPr/>
              <a:tblGrid>
                <a:gridCol w="2057400"/>
                <a:gridCol w="1543050"/>
                <a:gridCol w="1257300"/>
                <a:gridCol w="1257300"/>
              </a:tblGrid>
              <a:tr h="480060">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400" b="1" i="0" u="none" strike="noStrike" cap="none" normalizeH="0" baseline="0" smtClean="0">
                          <a:ln>
                            <a:noFill/>
                          </a:ln>
                          <a:solidFill>
                            <a:schemeClr val="tx1"/>
                          </a:solidFill>
                          <a:effectLst/>
                          <a:latin typeface="Arial" pitchFamily="34" charset="0"/>
                        </a:rPr>
                        <a:t>Unit Comparison</a:t>
                      </a: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
                          <a:srgbClr val="FBE53B"/>
                        </a:buClr>
                        <a:buSzPct val="90000"/>
                        <a:buFont typeface="Symbol" pitchFamily="18"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ESWA </a:t>
                      </a:r>
                    </a:p>
                    <a:p>
                      <a:pPr marL="0" marR="0" lvl="0" indent="0" algn="ctr" defTabSz="914400" rtl="0" eaLnBrk="0" fontAlgn="b" latinLnBrk="0" hangingPunct="0">
                        <a:lnSpc>
                          <a:spcPct val="100000"/>
                        </a:lnSpc>
                        <a:spcBef>
                          <a:spcPct val="0"/>
                        </a:spcBef>
                        <a:spcAft>
                          <a:spcPct val="0"/>
                        </a:spcAft>
                        <a:buClr>
                          <a:srgbClr val="FBE53B"/>
                        </a:buClr>
                        <a:buSzPct val="90000"/>
                        <a:buFont typeface="Symbol" pitchFamily="18"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102-46J</a:t>
                      </a:r>
                      <a:endParaRPr kumimoji="0" lang="en-US" sz="1400" b="1" i="0" u="none" strike="noStrike" cap="none" normalizeH="0" baseline="0" smtClean="0">
                        <a:ln>
                          <a:noFill/>
                        </a:ln>
                        <a:solidFill>
                          <a:schemeClr val="tx1"/>
                        </a:solidFill>
                        <a:effectLst/>
                        <a:latin typeface="Arial" pitchFamily="34" charset="0"/>
                      </a:endParaRP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
                          <a:srgbClr val="FBE53B"/>
                        </a:buClr>
                        <a:buSzPct val="90000"/>
                        <a:buFont typeface="Symbol" pitchFamily="18"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BAC </a:t>
                      </a:r>
                    </a:p>
                    <a:p>
                      <a:pPr marL="0" marR="0" lvl="0" indent="0" algn="ctr" defTabSz="914400" rtl="0" eaLnBrk="0" fontAlgn="b" latinLnBrk="0" hangingPunct="0">
                        <a:lnSpc>
                          <a:spcPct val="100000"/>
                        </a:lnSpc>
                        <a:spcBef>
                          <a:spcPct val="0"/>
                        </a:spcBef>
                        <a:spcAft>
                          <a:spcPct val="0"/>
                        </a:spcAft>
                        <a:buClr>
                          <a:srgbClr val="FBE53B"/>
                        </a:buClr>
                        <a:buSzPct val="90000"/>
                        <a:buFont typeface="Symbol" pitchFamily="18"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FXV 642</a:t>
                      </a:r>
                      <a:endParaRPr kumimoji="0" lang="en-US" sz="1400" b="1" i="0" u="none" strike="noStrike" cap="none" normalizeH="0" baseline="0" smtClean="0">
                        <a:ln>
                          <a:noFill/>
                        </a:ln>
                        <a:solidFill>
                          <a:schemeClr val="tx1"/>
                        </a:solidFill>
                        <a:effectLst/>
                        <a:latin typeface="Arial" pitchFamily="34" charset="0"/>
                      </a:endParaRP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
                          <a:srgbClr val="FBE53B"/>
                        </a:buClr>
                        <a:buSzPct val="90000"/>
                        <a:buFont typeface="Symbol" pitchFamily="18"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Marley MHF 702D121G-2</a:t>
                      </a:r>
                      <a:endParaRPr kumimoji="0" lang="en-US" sz="1400" b="1" i="0" u="none" strike="noStrike" cap="none" normalizeH="0" baseline="0" smtClean="0">
                        <a:ln>
                          <a:noFill/>
                        </a:ln>
                        <a:solidFill>
                          <a:schemeClr val="tx1"/>
                        </a:solidFill>
                        <a:effectLst/>
                        <a:latin typeface="Arial" pitchFamily="34" charset="0"/>
                      </a:endParaRP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320">
                <a:tc>
                  <a:txBody>
                    <a:bodyPr/>
                    <a:lstStyle/>
                    <a:p>
                      <a:pPr marL="0" marR="0" lvl="0" indent="0" algn="l" defTabSz="914400" rtl="0" eaLnBrk="0" fontAlgn="b" latinLnBrk="0" hangingPunct="0">
                        <a:lnSpc>
                          <a:spcPct val="100000"/>
                        </a:lnSpc>
                        <a:spcBef>
                          <a:spcPct val="0"/>
                        </a:spcBef>
                        <a:spcAft>
                          <a:spcPct val="0"/>
                        </a:spcAft>
                        <a:buClr>
                          <a:srgbClr val="FBE53B"/>
                        </a:buClr>
                        <a:buSzPct val="90000"/>
                        <a:buFont typeface="Symbol" pitchFamily="18"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Number of fans</a:t>
                      </a:r>
                      <a:endParaRPr kumimoji="0" lang="en-US" sz="1400" b="1" i="0" u="none" strike="noStrike" cap="none" normalizeH="0" baseline="0" smtClean="0">
                        <a:ln>
                          <a:noFill/>
                        </a:ln>
                        <a:solidFill>
                          <a:schemeClr val="tx1"/>
                        </a:solidFill>
                        <a:effectLst/>
                        <a:latin typeface="Arial" pitchFamily="34" charset="0"/>
                      </a:endParaRP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
                          <a:srgbClr val="FBE53B"/>
                        </a:buClr>
                        <a:buSzPct val="90000"/>
                        <a:buFont typeface="Symbol" pitchFamily="18"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1</a:t>
                      </a:r>
                      <a:endParaRPr kumimoji="0" lang="en-US" sz="1400" b="1" i="0" u="none" strike="noStrike" cap="none" normalizeH="0" baseline="0" smtClean="0">
                        <a:ln>
                          <a:noFill/>
                        </a:ln>
                        <a:solidFill>
                          <a:schemeClr val="tx1"/>
                        </a:solidFill>
                        <a:effectLst/>
                        <a:latin typeface="Arial" pitchFamily="34" charset="0"/>
                      </a:endParaRP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
                          <a:srgbClr val="FBE53B"/>
                        </a:buClr>
                        <a:buSzPct val="90000"/>
                        <a:buFont typeface="Symbol" pitchFamily="18" charset="2"/>
                        <a:buNone/>
                        <a:tabLst/>
                      </a:pPr>
                      <a:r>
                        <a:rPr kumimoji="0" lang="en-US" sz="1400" b="1" i="0" u="none" strike="noStrike" cap="none" normalizeH="0" baseline="0" smtClean="0">
                          <a:ln>
                            <a:noFill/>
                          </a:ln>
                          <a:solidFill>
                            <a:schemeClr val="tx1"/>
                          </a:solidFill>
                          <a:effectLst/>
                          <a:latin typeface="Arial" pitchFamily="34" charset="0"/>
                        </a:rPr>
                        <a:t>2</a:t>
                      </a: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
                          <a:srgbClr val="FBE53B"/>
                        </a:buClr>
                        <a:buSzPct val="90000"/>
                        <a:buFont typeface="Symbol" pitchFamily="18" charset="2"/>
                        <a:buNone/>
                        <a:tabLst/>
                      </a:pPr>
                      <a:r>
                        <a:rPr kumimoji="0" lang="en-US" sz="1400" b="1" i="0" u="none" strike="noStrike" cap="none" normalizeH="0" baseline="0" smtClean="0">
                          <a:ln>
                            <a:noFill/>
                          </a:ln>
                          <a:solidFill>
                            <a:schemeClr val="tx1"/>
                          </a:solidFill>
                          <a:effectLst/>
                          <a:latin typeface="Arial" pitchFamily="34" charset="0"/>
                        </a:rPr>
                        <a:t>4</a:t>
                      </a: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2894">
                <a:tc>
                  <a:txBody>
                    <a:bodyPr/>
                    <a:lstStyle/>
                    <a:p>
                      <a:pPr marL="0" marR="0" lvl="0" indent="0" algn="l" defTabSz="914400" rtl="0" eaLnBrk="0" fontAlgn="b" latinLnBrk="0" hangingPunct="0">
                        <a:lnSpc>
                          <a:spcPct val="100000"/>
                        </a:lnSpc>
                        <a:spcBef>
                          <a:spcPct val="0"/>
                        </a:spcBef>
                        <a:spcAft>
                          <a:spcPct val="0"/>
                        </a:spcAft>
                        <a:buClr>
                          <a:srgbClr val="FBE53B"/>
                        </a:buClr>
                        <a:buSzPct val="90000"/>
                        <a:buFont typeface="Symbol" pitchFamily="18"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Total fan HP</a:t>
                      </a:r>
                      <a:endParaRPr kumimoji="0" lang="en-US" sz="1400" b="1" i="0" u="none" strike="noStrike" cap="none" normalizeH="0" baseline="0" smtClean="0">
                        <a:ln>
                          <a:noFill/>
                        </a:ln>
                        <a:solidFill>
                          <a:schemeClr val="tx1"/>
                        </a:solidFill>
                        <a:effectLst/>
                        <a:latin typeface="Arial" pitchFamily="34" charset="0"/>
                      </a:endParaRP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
                          <a:srgbClr val="FBE53B"/>
                        </a:buClr>
                        <a:buSzPct val="90000"/>
                        <a:buFont typeface="Symbol" pitchFamily="18"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15</a:t>
                      </a:r>
                      <a:endParaRPr kumimoji="0" lang="en-US" sz="1400" b="1" i="0" u="none" strike="noStrike" cap="none" normalizeH="0" baseline="0" smtClean="0">
                        <a:ln>
                          <a:noFill/>
                        </a:ln>
                        <a:solidFill>
                          <a:schemeClr val="tx1"/>
                        </a:solidFill>
                        <a:effectLst/>
                        <a:latin typeface="Arial" pitchFamily="34" charset="0"/>
                      </a:endParaRP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
                          <a:srgbClr val="FBE53B"/>
                        </a:buClr>
                        <a:buSzPct val="90000"/>
                        <a:buFont typeface="Symbol" pitchFamily="18" charset="2"/>
                        <a:buNone/>
                        <a:tabLst/>
                      </a:pPr>
                      <a:r>
                        <a:rPr kumimoji="0" lang="en-US" sz="1400" b="1" i="0" u="none" strike="noStrike" cap="none" normalizeH="0" baseline="0" smtClean="0">
                          <a:ln>
                            <a:noFill/>
                          </a:ln>
                          <a:solidFill>
                            <a:schemeClr val="tx1"/>
                          </a:solidFill>
                          <a:effectLst/>
                          <a:latin typeface="Arial" pitchFamily="34" charset="0"/>
                        </a:rPr>
                        <a:t>25</a:t>
                      </a: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
                          <a:srgbClr val="FBE53B"/>
                        </a:buClr>
                        <a:buSzPct val="90000"/>
                        <a:buFont typeface="Symbol" pitchFamily="18" charset="2"/>
                        <a:buNone/>
                        <a:tabLst/>
                      </a:pPr>
                      <a:r>
                        <a:rPr kumimoji="0" lang="en-US" sz="1400" b="1" i="0" u="none" strike="noStrike" cap="none" normalizeH="0" baseline="0" smtClean="0">
                          <a:ln>
                            <a:noFill/>
                          </a:ln>
                          <a:solidFill>
                            <a:schemeClr val="tx1"/>
                          </a:solidFill>
                          <a:effectLst/>
                          <a:latin typeface="Arial" pitchFamily="34" charset="0"/>
                        </a:rPr>
                        <a:t>30</a:t>
                      </a: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320">
                <a:tc>
                  <a:txBody>
                    <a:bodyPr/>
                    <a:lstStyle/>
                    <a:p>
                      <a:pPr marL="0" marR="0" lvl="0" indent="0" algn="l" defTabSz="914400" rtl="0" eaLnBrk="0" fontAlgn="b" latinLnBrk="0" hangingPunct="0">
                        <a:lnSpc>
                          <a:spcPct val="100000"/>
                        </a:lnSpc>
                        <a:spcBef>
                          <a:spcPct val="0"/>
                        </a:spcBef>
                        <a:spcAft>
                          <a:spcPct val="0"/>
                        </a:spcAft>
                        <a:buClr>
                          <a:srgbClr val="FBE53B"/>
                        </a:buClr>
                        <a:buSzPct val="90000"/>
                        <a:buFont typeface="Symbol" pitchFamily="18"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Total pump HP</a:t>
                      </a:r>
                      <a:endParaRPr kumimoji="0" lang="en-US" sz="1400" b="1" i="0" u="none" strike="noStrike" cap="none" normalizeH="0" baseline="0" smtClean="0">
                        <a:ln>
                          <a:noFill/>
                        </a:ln>
                        <a:solidFill>
                          <a:schemeClr val="tx1"/>
                        </a:solidFill>
                        <a:effectLst/>
                        <a:latin typeface="Arial" pitchFamily="34" charset="0"/>
                      </a:endParaRP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
                          <a:srgbClr val="FBE53B"/>
                        </a:buClr>
                        <a:buSzPct val="90000"/>
                        <a:buFont typeface="Symbol" pitchFamily="18" charset="2"/>
                        <a:buNone/>
                        <a:tabLst/>
                      </a:pPr>
                      <a:r>
                        <a:rPr kumimoji="0" lang="en-US" sz="1400" b="1" i="0" u="none" strike="noStrike" cap="none" normalizeH="0" baseline="0" smtClean="0">
                          <a:ln>
                            <a:noFill/>
                          </a:ln>
                          <a:solidFill>
                            <a:schemeClr val="tx1"/>
                          </a:solidFill>
                          <a:effectLst/>
                          <a:latin typeface="Arial" pitchFamily="34" charset="0"/>
                          <a:cs typeface="Arial" pitchFamily="34" charset="0"/>
                        </a:rPr>
                        <a:t>7.5</a:t>
                      </a:r>
                      <a:endParaRPr kumimoji="0" lang="en-US" sz="1400" b="1" i="0" u="none" strike="noStrike" cap="none" normalizeH="0" baseline="0" smtClean="0">
                        <a:ln>
                          <a:noFill/>
                        </a:ln>
                        <a:solidFill>
                          <a:schemeClr val="tx1"/>
                        </a:solidFill>
                        <a:effectLst/>
                        <a:latin typeface="Arial" pitchFamily="34" charset="0"/>
                      </a:endParaRP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
                          <a:srgbClr val="FBE53B"/>
                        </a:buClr>
                        <a:buSzPct val="90000"/>
                        <a:buFont typeface="Symbol" pitchFamily="18" charset="2"/>
                        <a:buNone/>
                        <a:tabLst/>
                      </a:pPr>
                      <a:r>
                        <a:rPr kumimoji="0" lang="en-US" sz="1400" b="1" i="0" u="none" strike="noStrike" cap="none" normalizeH="0" baseline="0" smtClean="0">
                          <a:ln>
                            <a:noFill/>
                          </a:ln>
                          <a:solidFill>
                            <a:schemeClr val="tx1"/>
                          </a:solidFill>
                          <a:effectLst/>
                          <a:latin typeface="Arial" pitchFamily="34" charset="0"/>
                        </a:rPr>
                        <a:t>5</a:t>
                      </a: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
                          <a:srgbClr val="FBE53B"/>
                        </a:buClr>
                        <a:buSzPct val="90000"/>
                        <a:buFont typeface="Symbol" pitchFamily="18" charset="2"/>
                        <a:buNone/>
                        <a:tabLst/>
                      </a:pPr>
                      <a:r>
                        <a:rPr kumimoji="0" lang="en-US" sz="1400" b="1" i="0" u="none" strike="noStrike" cap="none" normalizeH="0" baseline="0" smtClean="0">
                          <a:ln>
                            <a:noFill/>
                          </a:ln>
                          <a:solidFill>
                            <a:schemeClr val="tx1"/>
                          </a:solidFill>
                          <a:effectLst/>
                          <a:latin typeface="Arial" pitchFamily="34" charset="0"/>
                        </a:rPr>
                        <a:t>4</a:t>
                      </a: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8398" name="Text Box 40"/>
          <p:cNvSpPr txBox="1">
            <a:spLocks noChangeArrowheads="1"/>
          </p:cNvSpPr>
          <p:nvPr/>
        </p:nvSpPr>
        <p:spPr bwMode="auto">
          <a:xfrm>
            <a:off x="2685455" y="1209295"/>
            <a:ext cx="3619500" cy="15465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nl-BE" sz="1350" b="1"/>
              <a:t>Fluid:			Water</a:t>
            </a:r>
          </a:p>
          <a:p>
            <a:pPr eaLnBrk="1" hangingPunct="1">
              <a:spcBef>
                <a:spcPct val="50000"/>
              </a:spcBef>
            </a:pPr>
            <a:r>
              <a:rPr lang="en-US" altLang="nl-BE" sz="1350" b="1"/>
              <a:t>Flow (gpm):		598.0</a:t>
            </a:r>
          </a:p>
          <a:p>
            <a:pPr eaLnBrk="1" hangingPunct="1">
              <a:spcBef>
                <a:spcPct val="50000"/>
              </a:spcBef>
            </a:pPr>
            <a:r>
              <a:rPr lang="en-US" altLang="nl-BE" sz="1350" b="1"/>
              <a:t>Entering Fluid Temp (F):	105.0</a:t>
            </a:r>
          </a:p>
          <a:p>
            <a:pPr eaLnBrk="1" hangingPunct="1">
              <a:spcBef>
                <a:spcPct val="50000"/>
              </a:spcBef>
            </a:pPr>
            <a:r>
              <a:rPr lang="en-US" altLang="nl-BE" sz="1350" b="1"/>
              <a:t>Leaving Fluid Temp (F):	 90.0</a:t>
            </a:r>
          </a:p>
          <a:p>
            <a:pPr eaLnBrk="1" hangingPunct="1">
              <a:spcBef>
                <a:spcPct val="50000"/>
              </a:spcBef>
            </a:pPr>
            <a:r>
              <a:rPr lang="en-US" altLang="nl-BE" sz="1350" b="1"/>
              <a:t>Wetbulb (F):		 78.0</a:t>
            </a:r>
          </a:p>
        </p:txBody>
      </p:sp>
      <p:sp>
        <p:nvSpPr>
          <p:cNvPr id="846891" name="Rectangle 43"/>
          <p:cNvSpPr>
            <a:spLocks noChangeArrowheads="1"/>
          </p:cNvSpPr>
          <p:nvPr/>
        </p:nvSpPr>
        <p:spPr bwMode="auto">
          <a:xfrm>
            <a:off x="1466255" y="48593"/>
            <a:ext cx="6057900" cy="830997"/>
          </a:xfrm>
          <a:prstGeom prst="rect">
            <a:avLst/>
          </a:prstGeom>
          <a:noFill/>
          <a:ln w="9525">
            <a:noFill/>
            <a:miter lim="800000"/>
            <a:headEnd/>
            <a:tailEnd/>
          </a:ln>
          <a:effectLst/>
        </p:spPr>
        <p:txBody>
          <a:bodyPr>
            <a:spAutoFit/>
          </a:bodyPr>
          <a:lstStyle/>
          <a:p>
            <a:pPr algn="ctr" eaLnBrk="1" hangingPunct="1">
              <a:defRPr/>
            </a:pPr>
            <a:r>
              <a:rPr lang="en-US" sz="24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Decreased </a:t>
            </a:r>
            <a:r>
              <a:rPr lang="en-US" sz="2400" b="1" dirty="0" smtClean="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HP </a:t>
            </a:r>
            <a:r>
              <a:rPr lang="en-US" sz="24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Compared to Other Brands</a:t>
            </a:r>
          </a:p>
        </p:txBody>
      </p:sp>
    </p:spTree>
    <p:extLst>
      <p:ext uri="{BB962C8B-B14F-4D97-AF65-F5344CB8AC3E}">
        <p14:creationId xmlns:p14="http://schemas.microsoft.com/office/powerpoint/2010/main" val="61125404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0554" name="Rectangle 10"/>
          <p:cNvSpPr>
            <a:spLocks noChangeArrowheads="1"/>
          </p:cNvSpPr>
          <p:nvPr/>
        </p:nvSpPr>
        <p:spPr bwMode="auto">
          <a:xfrm>
            <a:off x="1709738" y="3973116"/>
            <a:ext cx="3395662" cy="253916"/>
          </a:xfrm>
          <a:prstGeom prst="rect">
            <a:avLst/>
          </a:prstGeom>
          <a:noFill/>
          <a:ln w="9525">
            <a:noFill/>
            <a:miter lim="800000"/>
            <a:headEnd/>
            <a:tailEnd/>
          </a:ln>
          <a:effectLst/>
        </p:spPr>
        <p:txBody>
          <a:bodyPr wrap="square">
            <a:spAutoFit/>
          </a:bodyPr>
          <a:lstStyle/>
          <a:p>
            <a:pPr eaLnBrk="1" hangingPunct="1">
              <a:defRPr/>
            </a:pPr>
            <a:r>
              <a:rPr lang="en-US" sz="1050" b="1" dirty="0">
                <a:latin typeface="Arial" panose="020B0604020202020204" pitchFamily="34" charset="0"/>
                <a:cs typeface="Arial" panose="020B0604020202020204" pitchFamily="34" charset="0"/>
              </a:rPr>
              <a:t>Based on 3gpm per ton, 95F/85F at 78F </a:t>
            </a:r>
            <a:r>
              <a:rPr lang="en-US" sz="1050" b="1" dirty="0" smtClean="0">
                <a:latin typeface="Arial" panose="020B0604020202020204" pitchFamily="34" charset="0"/>
                <a:cs typeface="Arial" panose="020B0604020202020204" pitchFamily="34" charset="0"/>
              </a:rPr>
              <a:t>wet-bulb</a:t>
            </a:r>
            <a:r>
              <a:rPr lang="en-US" sz="1050" b="1" dirty="0">
                <a:latin typeface="Arial" panose="020B0604020202020204" pitchFamily="34" charset="0"/>
                <a:cs typeface="Arial" panose="020B0604020202020204" pitchFamily="34" charset="0"/>
              </a:rPr>
              <a:t>.</a:t>
            </a:r>
          </a:p>
        </p:txBody>
      </p:sp>
      <p:sp>
        <p:nvSpPr>
          <p:cNvPr id="620557" name="Rectangle 13"/>
          <p:cNvSpPr>
            <a:spLocks noChangeArrowheads="1"/>
          </p:cNvSpPr>
          <p:nvPr/>
        </p:nvSpPr>
        <p:spPr bwMode="auto">
          <a:xfrm>
            <a:off x="1382913" y="8090"/>
            <a:ext cx="6057900" cy="830997"/>
          </a:xfrm>
          <a:prstGeom prst="rect">
            <a:avLst/>
          </a:prstGeom>
          <a:noFill/>
          <a:ln w="9525">
            <a:noFill/>
            <a:miter lim="800000"/>
            <a:headEnd/>
            <a:tailEnd/>
          </a:ln>
          <a:effectLst/>
        </p:spPr>
        <p:txBody>
          <a:bodyPr>
            <a:spAutoFit/>
          </a:bodyPr>
          <a:lstStyle/>
          <a:p>
            <a:pPr algn="ctr" eaLnBrk="1" hangingPunct="1">
              <a:defRPr/>
            </a:pPr>
            <a:r>
              <a:rPr lang="en-US" sz="24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Decreased Sound Levels from Top and </a:t>
            </a:r>
            <a:r>
              <a:rPr lang="en-US" sz="2400" b="1" dirty="0" smtClean="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Side</a:t>
            </a:r>
            <a:endParaRPr lang="en-US" sz="24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aphicFrame>
        <p:nvGraphicFramePr>
          <p:cNvPr id="620586" name="Group 42"/>
          <p:cNvGraphicFramePr>
            <a:graphicFrameLocks noGrp="1"/>
          </p:cNvGraphicFramePr>
          <p:nvPr>
            <p:extLst>
              <p:ext uri="{D42A27DB-BD31-4B8C-83A1-F6EECF244321}">
                <p14:modId xmlns:p14="http://schemas.microsoft.com/office/powerpoint/2010/main" val="4064764024"/>
              </p:ext>
            </p:extLst>
          </p:nvPr>
        </p:nvGraphicFramePr>
        <p:xfrm>
          <a:off x="1828801" y="2178787"/>
          <a:ext cx="5166124" cy="1760130"/>
        </p:xfrm>
        <a:graphic>
          <a:graphicData uri="http://schemas.openxmlformats.org/drawingml/2006/table">
            <a:tbl>
              <a:tblPr/>
              <a:tblGrid>
                <a:gridCol w="1291829"/>
                <a:gridCol w="1291828"/>
                <a:gridCol w="1290638"/>
                <a:gridCol w="1291829"/>
              </a:tblGrid>
              <a:tr h="571482">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dirty="0" smtClean="0">
                          <a:ln>
                            <a:noFill/>
                          </a:ln>
                          <a:solidFill>
                            <a:schemeClr val="tx1"/>
                          </a:solidFill>
                          <a:effectLst/>
                          <a:latin typeface="Arial" pitchFamily="34" charset="0"/>
                        </a:rPr>
                        <a:t>Tons</a:t>
                      </a:r>
                    </a:p>
                  </a:txBody>
                  <a:tcPr marL="68580" marR="68580" marT="34281" marB="342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Evapco </a:t>
                      </a:r>
                    </a:p>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Forced Draft</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dirty="0" smtClean="0">
                          <a:ln>
                            <a:noFill/>
                          </a:ln>
                          <a:solidFill>
                            <a:schemeClr val="tx1"/>
                          </a:solidFill>
                          <a:effectLst/>
                          <a:latin typeface="Arial" pitchFamily="34" charset="0"/>
                        </a:rPr>
                        <a:t>Evapco </a:t>
                      </a:r>
                    </a:p>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dirty="0" smtClean="0">
                          <a:ln>
                            <a:noFill/>
                          </a:ln>
                          <a:solidFill>
                            <a:schemeClr val="tx1"/>
                          </a:solidFill>
                          <a:effectLst/>
                          <a:latin typeface="Arial" pitchFamily="34" charset="0"/>
                        </a:rPr>
                        <a:t>ATW</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1" i="0" u="none" strike="noStrike" cap="none" normalizeH="0" baseline="0" dirty="0" smtClean="0">
                          <a:ln>
                            <a:noFill/>
                          </a:ln>
                          <a:solidFill>
                            <a:schemeClr val="tx1"/>
                          </a:solidFill>
                          <a:effectLst/>
                          <a:latin typeface="Arial" pitchFamily="34" charset="0"/>
                        </a:rPr>
                        <a:t>Evapco </a:t>
                      </a:r>
                    </a:p>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1" i="0" u="none" strike="noStrike" cap="none" normalizeH="0" baseline="0" dirty="0" smtClean="0">
                          <a:ln>
                            <a:noFill/>
                          </a:ln>
                          <a:solidFill>
                            <a:schemeClr val="tx1"/>
                          </a:solidFill>
                          <a:effectLst/>
                          <a:latin typeface="Arial" pitchFamily="34" charset="0"/>
                        </a:rPr>
                        <a:t>ESWA</a:t>
                      </a:r>
                    </a:p>
                  </a:txBody>
                  <a:tcPr marL="68580" marR="68580" marT="34281" marB="342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7162">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200</a:t>
                      </a:r>
                    </a:p>
                  </a:txBody>
                  <a:tcPr marL="68580" marR="68580" marT="34281" marB="342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81</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89</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1" i="0" u="none" strike="noStrike" cap="none" normalizeH="0" baseline="0" dirty="0" smtClean="0">
                          <a:ln>
                            <a:noFill/>
                          </a:ln>
                          <a:solidFill>
                            <a:schemeClr val="tx1"/>
                          </a:solidFill>
                          <a:effectLst/>
                          <a:latin typeface="Arial" pitchFamily="34" charset="0"/>
                        </a:rPr>
                        <a:t>77</a:t>
                      </a:r>
                    </a:p>
                  </a:txBody>
                  <a:tcPr marL="68580" marR="68580" marT="34281" marB="342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7162">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300</a:t>
                      </a:r>
                    </a:p>
                  </a:txBody>
                  <a:tcPr marL="68580" marR="68580" marT="34281" marB="342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85</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92</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1" i="0" u="none" strike="noStrike" cap="none" normalizeH="0" baseline="0" dirty="0" smtClean="0">
                          <a:ln>
                            <a:noFill/>
                          </a:ln>
                          <a:solidFill>
                            <a:schemeClr val="tx1"/>
                          </a:solidFill>
                          <a:effectLst/>
                          <a:latin typeface="Arial" pitchFamily="34" charset="0"/>
                        </a:rPr>
                        <a:t>79</a:t>
                      </a:r>
                    </a:p>
                  </a:txBody>
                  <a:tcPr marL="68580" marR="68580" marT="34281" marB="342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7162">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dirty="0" smtClean="0">
                          <a:ln>
                            <a:noFill/>
                          </a:ln>
                          <a:solidFill>
                            <a:schemeClr val="tx1"/>
                          </a:solidFill>
                          <a:effectLst/>
                          <a:latin typeface="Arial" pitchFamily="34" charset="0"/>
                        </a:rPr>
                        <a:t>400</a:t>
                      </a:r>
                    </a:p>
                  </a:txBody>
                  <a:tcPr marL="68580" marR="68580" marT="34281" marB="342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82</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89</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1" i="0" u="none" strike="noStrike" cap="none" normalizeH="0" baseline="0" dirty="0" smtClean="0">
                          <a:ln>
                            <a:noFill/>
                          </a:ln>
                          <a:solidFill>
                            <a:schemeClr val="tx1"/>
                          </a:solidFill>
                          <a:effectLst/>
                          <a:latin typeface="Arial" pitchFamily="34" charset="0"/>
                        </a:rPr>
                        <a:t>77</a:t>
                      </a:r>
                    </a:p>
                  </a:txBody>
                  <a:tcPr marL="68580" marR="68580" marT="34281" marB="342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7162">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dirty="0" smtClean="0">
                          <a:ln>
                            <a:noFill/>
                          </a:ln>
                          <a:solidFill>
                            <a:schemeClr val="tx1"/>
                          </a:solidFill>
                          <a:effectLst/>
                          <a:latin typeface="Arial" pitchFamily="34" charset="0"/>
                        </a:rPr>
                        <a:t>500</a:t>
                      </a:r>
                    </a:p>
                  </a:txBody>
                  <a:tcPr marL="68580" marR="68580" marT="34281" marB="342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dirty="0" smtClean="0">
                          <a:ln>
                            <a:noFill/>
                          </a:ln>
                          <a:solidFill>
                            <a:schemeClr val="tx1"/>
                          </a:solidFill>
                          <a:effectLst/>
                          <a:latin typeface="Arial" pitchFamily="34" charset="0"/>
                        </a:rPr>
                        <a:t>85</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92</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1" i="0" u="none" strike="noStrike" cap="none" normalizeH="0" baseline="0" dirty="0" smtClean="0">
                          <a:ln>
                            <a:noFill/>
                          </a:ln>
                          <a:solidFill>
                            <a:schemeClr val="tx1"/>
                          </a:solidFill>
                          <a:effectLst/>
                          <a:latin typeface="Arial" pitchFamily="34" charset="0"/>
                        </a:rPr>
                        <a:t>79</a:t>
                      </a:r>
                    </a:p>
                  </a:txBody>
                  <a:tcPr marL="68580" marR="68580" marT="34281" marB="342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9430" name="Text Box 74"/>
          <p:cNvSpPr txBox="1">
            <a:spLocks noChangeArrowheads="1"/>
          </p:cNvSpPr>
          <p:nvPr/>
        </p:nvSpPr>
        <p:spPr bwMode="auto">
          <a:xfrm>
            <a:off x="1988644" y="1298105"/>
            <a:ext cx="48464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80000"/>
              </a:lnSpc>
              <a:spcBef>
                <a:spcPct val="50000"/>
              </a:spcBef>
            </a:pPr>
            <a:r>
              <a:rPr lang="en-US" altLang="nl-BE" b="1" dirty="0">
                <a:solidFill>
                  <a:srgbClr val="0B5971"/>
                </a:solidFill>
              </a:rPr>
              <a:t>Sound Level – </a:t>
            </a:r>
          </a:p>
          <a:p>
            <a:pPr algn="ctr">
              <a:lnSpc>
                <a:spcPct val="80000"/>
              </a:lnSpc>
              <a:spcBef>
                <a:spcPct val="50000"/>
              </a:spcBef>
            </a:pPr>
            <a:r>
              <a:rPr lang="en-US" altLang="nl-BE" b="1" dirty="0">
                <a:solidFill>
                  <a:srgbClr val="0B5971"/>
                </a:solidFill>
              </a:rPr>
              <a:t>Measured at 5 </a:t>
            </a:r>
            <a:r>
              <a:rPr lang="en-US" altLang="nl-BE" b="1" dirty="0" err="1">
                <a:solidFill>
                  <a:srgbClr val="0B5971"/>
                </a:solidFill>
              </a:rPr>
              <a:t>ft</a:t>
            </a:r>
            <a:r>
              <a:rPr lang="en-US" altLang="nl-BE" b="1" dirty="0">
                <a:solidFill>
                  <a:srgbClr val="0B5971"/>
                </a:solidFill>
              </a:rPr>
              <a:t> from the TOP (</a:t>
            </a:r>
            <a:r>
              <a:rPr lang="en-US" altLang="nl-BE" b="1" dirty="0" err="1">
                <a:solidFill>
                  <a:srgbClr val="0B5971"/>
                </a:solidFill>
              </a:rPr>
              <a:t>dBA</a:t>
            </a:r>
            <a:r>
              <a:rPr lang="en-US" altLang="nl-BE" b="1" dirty="0">
                <a:solidFill>
                  <a:srgbClr val="0B5971"/>
                </a:solidFill>
              </a:rPr>
              <a:t>)</a:t>
            </a:r>
          </a:p>
        </p:txBody>
      </p:sp>
    </p:spTree>
    <p:extLst>
      <p:ext uri="{BB962C8B-B14F-4D97-AF65-F5344CB8AC3E}">
        <p14:creationId xmlns:p14="http://schemas.microsoft.com/office/powerpoint/2010/main" val="2541623521"/>
      </p:ext>
    </p:extLst>
  </p:cSld>
  <p:clrMapOvr>
    <a:masterClrMapping/>
  </p:clrMapOvr>
  <p:transition spd="med">
    <p:zoom dir="in"/>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sz="half" idx="2"/>
          </p:nvPr>
        </p:nvSpPr>
        <p:spPr>
          <a:xfrm>
            <a:off x="1156482" y="1676465"/>
            <a:ext cx="3886200" cy="2455069"/>
          </a:xfrm>
        </p:spPr>
        <p:txBody>
          <a:bodyPr>
            <a:normAutofit/>
          </a:bodyPr>
          <a:lstStyle/>
          <a:p>
            <a:pPr>
              <a:defRPr/>
            </a:pPr>
            <a:r>
              <a:rPr lang="en-US" sz="1800" b="0" dirty="0"/>
              <a:t>The cooling fluid through a coil </a:t>
            </a:r>
          </a:p>
          <a:p>
            <a:pPr>
              <a:defRPr/>
            </a:pPr>
            <a:r>
              <a:rPr lang="en-US" sz="1800" b="0" dirty="0"/>
              <a:t>Spray water over the coil</a:t>
            </a:r>
          </a:p>
          <a:p>
            <a:pPr>
              <a:defRPr/>
            </a:pPr>
            <a:r>
              <a:rPr lang="en-US" sz="1800" b="0" dirty="0"/>
              <a:t>Air flow counter to spray water</a:t>
            </a:r>
          </a:p>
          <a:p>
            <a:pPr>
              <a:defRPr/>
            </a:pPr>
            <a:r>
              <a:rPr lang="en-US" sz="1800" b="0" dirty="0"/>
              <a:t>Heat rejected through coil wall to spray water</a:t>
            </a:r>
          </a:p>
          <a:p>
            <a:pPr>
              <a:defRPr/>
            </a:pPr>
            <a:r>
              <a:rPr lang="en-US" sz="1800" b="0" dirty="0"/>
              <a:t>Heat is rejected by </a:t>
            </a:r>
          </a:p>
          <a:p>
            <a:pPr>
              <a:buFont typeface="Symbol" panose="05050102010706020507" pitchFamily="18" charset="2"/>
              <a:buNone/>
              <a:defRPr/>
            </a:pPr>
            <a:r>
              <a:rPr lang="en-US" sz="1800" b="0" dirty="0"/>
              <a:t>	evaporation-indirectly</a:t>
            </a:r>
          </a:p>
        </p:txBody>
      </p:sp>
      <p:grpSp>
        <p:nvGrpSpPr>
          <p:cNvPr id="2" name="Group 4"/>
          <p:cNvGrpSpPr>
            <a:grpSpLocks/>
          </p:cNvGrpSpPr>
          <p:nvPr/>
        </p:nvGrpSpPr>
        <p:grpSpPr bwMode="auto">
          <a:xfrm>
            <a:off x="5448300" y="1528247"/>
            <a:ext cx="3041845" cy="2509918"/>
            <a:chOff x="1104" y="789"/>
            <a:chExt cx="4067" cy="2644"/>
          </a:xfrm>
        </p:grpSpPr>
        <p:grpSp>
          <p:nvGrpSpPr>
            <p:cNvPr id="14386" name="Group 5"/>
            <p:cNvGrpSpPr>
              <a:grpSpLocks/>
            </p:cNvGrpSpPr>
            <p:nvPr/>
          </p:nvGrpSpPr>
          <p:grpSpPr bwMode="auto">
            <a:xfrm>
              <a:off x="1109" y="1181"/>
              <a:ext cx="3973" cy="2252"/>
              <a:chOff x="772" y="632"/>
              <a:chExt cx="4816" cy="3210"/>
            </a:xfrm>
          </p:grpSpPr>
          <p:sp>
            <p:nvSpPr>
              <p:cNvPr id="14389" name="AutoShape 6"/>
              <p:cNvSpPr>
                <a:spLocks noChangeArrowheads="1"/>
              </p:cNvSpPr>
              <p:nvPr/>
            </p:nvSpPr>
            <p:spPr bwMode="auto">
              <a:xfrm rot="-7673592">
                <a:off x="2117" y="263"/>
                <a:ext cx="1303" cy="3993"/>
              </a:xfrm>
              <a:prstGeom prst="can">
                <a:avLst>
                  <a:gd name="adj" fmla="val 76612"/>
                </a:avLst>
              </a:prstGeom>
              <a:solidFill>
                <a:schemeClr val="bg2"/>
              </a:solidFill>
              <a:ln w="38100">
                <a:solidFill>
                  <a:schemeClr val="tx1"/>
                </a:solidFill>
                <a:round/>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4390" name="Freeform 7"/>
              <p:cNvSpPr>
                <a:spLocks/>
              </p:cNvSpPr>
              <p:nvPr/>
            </p:nvSpPr>
            <p:spPr bwMode="auto">
              <a:xfrm>
                <a:off x="3228" y="632"/>
                <a:ext cx="744" cy="1354"/>
              </a:xfrm>
              <a:custGeom>
                <a:avLst/>
                <a:gdLst>
                  <a:gd name="T0" fmla="*/ 716 w 480"/>
                  <a:gd name="T1" fmla="*/ 213 h 656"/>
                  <a:gd name="T2" fmla="*/ 358 w 480"/>
                  <a:gd name="T3" fmla="*/ 2322 h 656"/>
                  <a:gd name="T4" fmla="*/ 178 w 480"/>
                  <a:gd name="T5" fmla="*/ 3166 h 656"/>
                  <a:gd name="T6" fmla="*/ 0 w 480"/>
                  <a:gd name="T7" fmla="*/ 4431 h 656"/>
                  <a:gd name="T8" fmla="*/ 178 w 480"/>
                  <a:gd name="T9" fmla="*/ 5274 h 656"/>
                  <a:gd name="T10" fmla="*/ 716 w 480"/>
                  <a:gd name="T11" fmla="*/ 5697 h 656"/>
                  <a:gd name="T12" fmla="*/ 1071 w 480"/>
                  <a:gd name="T13" fmla="*/ 5697 h 656"/>
                  <a:gd name="T14" fmla="*/ 1610 w 480"/>
                  <a:gd name="T15" fmla="*/ 5274 h 656"/>
                  <a:gd name="T16" fmla="*/ 1787 w 480"/>
                  <a:gd name="T17" fmla="*/ 4431 h 656"/>
                  <a:gd name="T18" fmla="*/ 1610 w 480"/>
                  <a:gd name="T19" fmla="*/ 2743 h 656"/>
                  <a:gd name="T20" fmla="*/ 1071 w 480"/>
                  <a:gd name="T21" fmla="*/ 1057 h 656"/>
                  <a:gd name="T22" fmla="*/ 716 w 480"/>
                  <a:gd name="T23" fmla="*/ 213 h 6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0"/>
                  <a:gd name="T37" fmla="*/ 0 h 656"/>
                  <a:gd name="T38" fmla="*/ 480 w 480"/>
                  <a:gd name="T39" fmla="*/ 656 h 6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0" h="656">
                    <a:moveTo>
                      <a:pt x="192" y="24"/>
                    </a:moveTo>
                    <a:cubicBezTo>
                      <a:pt x="160" y="48"/>
                      <a:pt x="120" y="208"/>
                      <a:pt x="96" y="264"/>
                    </a:cubicBezTo>
                    <a:cubicBezTo>
                      <a:pt x="72" y="320"/>
                      <a:pt x="64" y="320"/>
                      <a:pt x="48" y="360"/>
                    </a:cubicBezTo>
                    <a:cubicBezTo>
                      <a:pt x="32" y="400"/>
                      <a:pt x="0" y="464"/>
                      <a:pt x="0" y="504"/>
                    </a:cubicBezTo>
                    <a:cubicBezTo>
                      <a:pt x="0" y="544"/>
                      <a:pt x="16" y="576"/>
                      <a:pt x="48" y="600"/>
                    </a:cubicBezTo>
                    <a:cubicBezTo>
                      <a:pt x="80" y="624"/>
                      <a:pt x="152" y="640"/>
                      <a:pt x="192" y="648"/>
                    </a:cubicBezTo>
                    <a:cubicBezTo>
                      <a:pt x="232" y="656"/>
                      <a:pt x="248" y="656"/>
                      <a:pt x="288" y="648"/>
                    </a:cubicBezTo>
                    <a:cubicBezTo>
                      <a:pt x="328" y="640"/>
                      <a:pt x="400" y="624"/>
                      <a:pt x="432" y="600"/>
                    </a:cubicBezTo>
                    <a:cubicBezTo>
                      <a:pt x="464" y="576"/>
                      <a:pt x="480" y="552"/>
                      <a:pt x="480" y="504"/>
                    </a:cubicBezTo>
                    <a:cubicBezTo>
                      <a:pt x="480" y="456"/>
                      <a:pt x="464" y="376"/>
                      <a:pt x="432" y="312"/>
                    </a:cubicBezTo>
                    <a:cubicBezTo>
                      <a:pt x="400" y="248"/>
                      <a:pt x="328" y="168"/>
                      <a:pt x="288" y="120"/>
                    </a:cubicBezTo>
                    <a:cubicBezTo>
                      <a:pt x="248" y="72"/>
                      <a:pt x="224" y="0"/>
                      <a:pt x="192" y="24"/>
                    </a:cubicBezTo>
                    <a:close/>
                  </a:path>
                </a:pathLst>
              </a:custGeom>
              <a:gradFill rotWithShape="0">
                <a:gsLst>
                  <a:gs pos="0">
                    <a:schemeClr val="hlink"/>
                  </a:gs>
                  <a:gs pos="100000">
                    <a:schemeClr val="accent1"/>
                  </a:gs>
                </a:gsLst>
                <a:lin ang="5400000" scaled="1"/>
              </a:gradFill>
              <a:ln w="12700">
                <a:solidFill>
                  <a:schemeClr val="tx1"/>
                </a:solidFill>
                <a:round/>
                <a:headEnd type="none" w="sm" len="sm"/>
                <a:tailEnd type="none" w="sm" len="sm"/>
              </a:ln>
            </p:spPr>
            <p:txBody>
              <a:bodyPr wrap="none" anchor="ctr"/>
              <a:lstStyle/>
              <a:p>
                <a:endParaRPr lang="nl-BE" sz="1350"/>
              </a:p>
            </p:txBody>
          </p:sp>
          <p:sp>
            <p:nvSpPr>
              <p:cNvPr id="14391" name="Freeform 8"/>
              <p:cNvSpPr>
                <a:spLocks/>
              </p:cNvSpPr>
              <p:nvPr/>
            </p:nvSpPr>
            <p:spPr bwMode="auto">
              <a:xfrm>
                <a:off x="1788" y="1218"/>
                <a:ext cx="720" cy="1354"/>
              </a:xfrm>
              <a:custGeom>
                <a:avLst/>
                <a:gdLst>
                  <a:gd name="T0" fmla="*/ 648 w 480"/>
                  <a:gd name="T1" fmla="*/ 213 h 656"/>
                  <a:gd name="T2" fmla="*/ 324 w 480"/>
                  <a:gd name="T3" fmla="*/ 2322 h 656"/>
                  <a:gd name="T4" fmla="*/ 162 w 480"/>
                  <a:gd name="T5" fmla="*/ 3166 h 656"/>
                  <a:gd name="T6" fmla="*/ 0 w 480"/>
                  <a:gd name="T7" fmla="*/ 4431 h 656"/>
                  <a:gd name="T8" fmla="*/ 162 w 480"/>
                  <a:gd name="T9" fmla="*/ 5274 h 656"/>
                  <a:gd name="T10" fmla="*/ 648 w 480"/>
                  <a:gd name="T11" fmla="*/ 5697 h 656"/>
                  <a:gd name="T12" fmla="*/ 972 w 480"/>
                  <a:gd name="T13" fmla="*/ 5697 h 656"/>
                  <a:gd name="T14" fmla="*/ 1458 w 480"/>
                  <a:gd name="T15" fmla="*/ 5274 h 656"/>
                  <a:gd name="T16" fmla="*/ 1620 w 480"/>
                  <a:gd name="T17" fmla="*/ 4431 h 656"/>
                  <a:gd name="T18" fmla="*/ 1458 w 480"/>
                  <a:gd name="T19" fmla="*/ 2743 h 656"/>
                  <a:gd name="T20" fmla="*/ 972 w 480"/>
                  <a:gd name="T21" fmla="*/ 1057 h 656"/>
                  <a:gd name="T22" fmla="*/ 648 w 480"/>
                  <a:gd name="T23" fmla="*/ 213 h 6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0"/>
                  <a:gd name="T37" fmla="*/ 0 h 656"/>
                  <a:gd name="T38" fmla="*/ 480 w 480"/>
                  <a:gd name="T39" fmla="*/ 656 h 6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0" h="656">
                    <a:moveTo>
                      <a:pt x="192" y="24"/>
                    </a:moveTo>
                    <a:cubicBezTo>
                      <a:pt x="160" y="48"/>
                      <a:pt x="120" y="208"/>
                      <a:pt x="96" y="264"/>
                    </a:cubicBezTo>
                    <a:cubicBezTo>
                      <a:pt x="72" y="320"/>
                      <a:pt x="64" y="320"/>
                      <a:pt x="48" y="360"/>
                    </a:cubicBezTo>
                    <a:cubicBezTo>
                      <a:pt x="32" y="400"/>
                      <a:pt x="0" y="464"/>
                      <a:pt x="0" y="504"/>
                    </a:cubicBezTo>
                    <a:cubicBezTo>
                      <a:pt x="0" y="544"/>
                      <a:pt x="16" y="576"/>
                      <a:pt x="48" y="600"/>
                    </a:cubicBezTo>
                    <a:cubicBezTo>
                      <a:pt x="80" y="624"/>
                      <a:pt x="152" y="640"/>
                      <a:pt x="192" y="648"/>
                    </a:cubicBezTo>
                    <a:cubicBezTo>
                      <a:pt x="232" y="656"/>
                      <a:pt x="248" y="656"/>
                      <a:pt x="288" y="648"/>
                    </a:cubicBezTo>
                    <a:cubicBezTo>
                      <a:pt x="328" y="640"/>
                      <a:pt x="400" y="624"/>
                      <a:pt x="432" y="600"/>
                    </a:cubicBezTo>
                    <a:cubicBezTo>
                      <a:pt x="464" y="576"/>
                      <a:pt x="480" y="552"/>
                      <a:pt x="480" y="504"/>
                    </a:cubicBezTo>
                    <a:cubicBezTo>
                      <a:pt x="480" y="456"/>
                      <a:pt x="464" y="376"/>
                      <a:pt x="432" y="312"/>
                    </a:cubicBezTo>
                    <a:cubicBezTo>
                      <a:pt x="400" y="248"/>
                      <a:pt x="328" y="168"/>
                      <a:pt x="288" y="120"/>
                    </a:cubicBezTo>
                    <a:cubicBezTo>
                      <a:pt x="248" y="72"/>
                      <a:pt x="224" y="0"/>
                      <a:pt x="192" y="24"/>
                    </a:cubicBezTo>
                    <a:close/>
                  </a:path>
                </a:pathLst>
              </a:custGeom>
              <a:solidFill>
                <a:schemeClr val="accent1"/>
              </a:solidFill>
              <a:ln w="12700">
                <a:solidFill>
                  <a:schemeClr val="tx1"/>
                </a:solidFill>
                <a:round/>
                <a:headEnd type="none" w="sm" len="sm"/>
                <a:tailEnd type="none" w="sm" len="sm"/>
              </a:ln>
            </p:spPr>
            <p:txBody>
              <a:bodyPr wrap="none" anchor="ctr"/>
              <a:lstStyle/>
              <a:p>
                <a:endParaRPr lang="nl-BE" sz="1350"/>
              </a:p>
            </p:txBody>
          </p:sp>
          <p:sp>
            <p:nvSpPr>
              <p:cNvPr id="14392" name="Freeform 9"/>
              <p:cNvSpPr>
                <a:spLocks/>
              </p:cNvSpPr>
              <p:nvPr/>
            </p:nvSpPr>
            <p:spPr bwMode="auto">
              <a:xfrm>
                <a:off x="2208" y="1986"/>
                <a:ext cx="547" cy="782"/>
              </a:xfrm>
              <a:custGeom>
                <a:avLst/>
                <a:gdLst>
                  <a:gd name="T0" fmla="*/ 126 w 1094"/>
                  <a:gd name="T1" fmla="*/ 195 h 1565"/>
                  <a:gd name="T2" fmla="*/ 134 w 1094"/>
                  <a:gd name="T3" fmla="*/ 168 h 1565"/>
                  <a:gd name="T4" fmla="*/ 130 w 1094"/>
                  <a:gd name="T5" fmla="*/ 167 h 1565"/>
                  <a:gd name="T6" fmla="*/ 124 w 1094"/>
                  <a:gd name="T7" fmla="*/ 164 h 1565"/>
                  <a:gd name="T8" fmla="*/ 119 w 1094"/>
                  <a:gd name="T9" fmla="*/ 162 h 1565"/>
                  <a:gd name="T10" fmla="*/ 114 w 1094"/>
                  <a:gd name="T11" fmla="*/ 160 h 1565"/>
                  <a:gd name="T12" fmla="*/ 109 w 1094"/>
                  <a:gd name="T13" fmla="*/ 158 h 1565"/>
                  <a:gd name="T14" fmla="*/ 105 w 1094"/>
                  <a:gd name="T15" fmla="*/ 155 h 1565"/>
                  <a:gd name="T16" fmla="*/ 101 w 1094"/>
                  <a:gd name="T17" fmla="*/ 152 h 1565"/>
                  <a:gd name="T18" fmla="*/ 97 w 1094"/>
                  <a:gd name="T19" fmla="*/ 150 h 1565"/>
                  <a:gd name="T20" fmla="*/ 92 w 1094"/>
                  <a:gd name="T21" fmla="*/ 146 h 1565"/>
                  <a:gd name="T22" fmla="*/ 89 w 1094"/>
                  <a:gd name="T23" fmla="*/ 144 h 1565"/>
                  <a:gd name="T24" fmla="*/ 85 w 1094"/>
                  <a:gd name="T25" fmla="*/ 140 h 1565"/>
                  <a:gd name="T26" fmla="*/ 79 w 1094"/>
                  <a:gd name="T27" fmla="*/ 135 h 1565"/>
                  <a:gd name="T28" fmla="*/ 74 w 1094"/>
                  <a:gd name="T29" fmla="*/ 130 h 1565"/>
                  <a:gd name="T30" fmla="*/ 69 w 1094"/>
                  <a:gd name="T31" fmla="*/ 125 h 1565"/>
                  <a:gd name="T32" fmla="*/ 66 w 1094"/>
                  <a:gd name="T33" fmla="*/ 120 h 1565"/>
                  <a:gd name="T34" fmla="*/ 60 w 1094"/>
                  <a:gd name="T35" fmla="*/ 113 h 1565"/>
                  <a:gd name="T36" fmla="*/ 56 w 1094"/>
                  <a:gd name="T37" fmla="*/ 106 h 1565"/>
                  <a:gd name="T38" fmla="*/ 52 w 1094"/>
                  <a:gd name="T39" fmla="*/ 99 h 1565"/>
                  <a:gd name="T40" fmla="*/ 49 w 1094"/>
                  <a:gd name="T41" fmla="*/ 92 h 1565"/>
                  <a:gd name="T42" fmla="*/ 46 w 1094"/>
                  <a:gd name="T43" fmla="*/ 86 h 1565"/>
                  <a:gd name="T44" fmla="*/ 44 w 1094"/>
                  <a:gd name="T45" fmla="*/ 79 h 1565"/>
                  <a:gd name="T46" fmla="*/ 42 w 1094"/>
                  <a:gd name="T47" fmla="*/ 72 h 1565"/>
                  <a:gd name="T48" fmla="*/ 40 w 1094"/>
                  <a:gd name="T49" fmla="*/ 64 h 1565"/>
                  <a:gd name="T50" fmla="*/ 38 w 1094"/>
                  <a:gd name="T51" fmla="*/ 56 h 1565"/>
                  <a:gd name="T52" fmla="*/ 37 w 1094"/>
                  <a:gd name="T53" fmla="*/ 48 h 1565"/>
                  <a:gd name="T54" fmla="*/ 37 w 1094"/>
                  <a:gd name="T55" fmla="*/ 40 h 1565"/>
                  <a:gd name="T56" fmla="*/ 37 w 1094"/>
                  <a:gd name="T57" fmla="*/ 31 h 1565"/>
                  <a:gd name="T58" fmla="*/ 24 w 1094"/>
                  <a:gd name="T59" fmla="*/ 0 h 1565"/>
                  <a:gd name="T60" fmla="*/ 9 w 1094"/>
                  <a:gd name="T61" fmla="*/ 31 h 1565"/>
                  <a:gd name="T62" fmla="*/ 9 w 1094"/>
                  <a:gd name="T63" fmla="*/ 41 h 1565"/>
                  <a:gd name="T64" fmla="*/ 10 w 1094"/>
                  <a:gd name="T65" fmla="*/ 50 h 1565"/>
                  <a:gd name="T66" fmla="*/ 10 w 1094"/>
                  <a:gd name="T67" fmla="*/ 58 h 1565"/>
                  <a:gd name="T68" fmla="*/ 12 w 1094"/>
                  <a:gd name="T69" fmla="*/ 66 h 1565"/>
                  <a:gd name="T70" fmla="*/ 13 w 1094"/>
                  <a:gd name="T71" fmla="*/ 74 h 1565"/>
                  <a:gd name="T72" fmla="*/ 15 w 1094"/>
                  <a:gd name="T73" fmla="*/ 82 h 1565"/>
                  <a:gd name="T74" fmla="*/ 18 w 1094"/>
                  <a:gd name="T75" fmla="*/ 89 h 1565"/>
                  <a:gd name="T76" fmla="*/ 21 w 1094"/>
                  <a:gd name="T77" fmla="*/ 98 h 1565"/>
                  <a:gd name="T78" fmla="*/ 24 w 1094"/>
                  <a:gd name="T79" fmla="*/ 105 h 1565"/>
                  <a:gd name="T80" fmla="*/ 28 w 1094"/>
                  <a:gd name="T81" fmla="*/ 113 h 1565"/>
                  <a:gd name="T82" fmla="*/ 32 w 1094"/>
                  <a:gd name="T83" fmla="*/ 120 h 1565"/>
                  <a:gd name="T84" fmla="*/ 35 w 1094"/>
                  <a:gd name="T85" fmla="*/ 126 h 1565"/>
                  <a:gd name="T86" fmla="*/ 40 w 1094"/>
                  <a:gd name="T87" fmla="*/ 133 h 1565"/>
                  <a:gd name="T88" fmla="*/ 45 w 1094"/>
                  <a:gd name="T89" fmla="*/ 139 h 1565"/>
                  <a:gd name="T90" fmla="*/ 50 w 1094"/>
                  <a:gd name="T91" fmla="*/ 145 h 1565"/>
                  <a:gd name="T92" fmla="*/ 54 w 1094"/>
                  <a:gd name="T93" fmla="*/ 150 h 1565"/>
                  <a:gd name="T94" fmla="*/ 60 w 1094"/>
                  <a:gd name="T95" fmla="*/ 156 h 1565"/>
                  <a:gd name="T96" fmla="*/ 66 w 1094"/>
                  <a:gd name="T97" fmla="*/ 161 h 1565"/>
                  <a:gd name="T98" fmla="*/ 71 w 1094"/>
                  <a:gd name="T99" fmla="*/ 166 h 1565"/>
                  <a:gd name="T100" fmla="*/ 77 w 1094"/>
                  <a:gd name="T101" fmla="*/ 170 h 1565"/>
                  <a:gd name="T102" fmla="*/ 83 w 1094"/>
                  <a:gd name="T103" fmla="*/ 175 h 1565"/>
                  <a:gd name="T104" fmla="*/ 88 w 1094"/>
                  <a:gd name="T105" fmla="*/ 178 h 1565"/>
                  <a:gd name="T106" fmla="*/ 91 w 1094"/>
                  <a:gd name="T107" fmla="*/ 180 h 1565"/>
                  <a:gd name="T108" fmla="*/ 95 w 1094"/>
                  <a:gd name="T109" fmla="*/ 182 h 1565"/>
                  <a:gd name="T110" fmla="*/ 99 w 1094"/>
                  <a:gd name="T111" fmla="*/ 184 h 1565"/>
                  <a:gd name="T112" fmla="*/ 102 w 1094"/>
                  <a:gd name="T113" fmla="*/ 186 h 1565"/>
                  <a:gd name="T114" fmla="*/ 106 w 1094"/>
                  <a:gd name="T115" fmla="*/ 188 h 1565"/>
                  <a:gd name="T116" fmla="*/ 110 w 1094"/>
                  <a:gd name="T117" fmla="*/ 190 h 1565"/>
                  <a:gd name="T118" fmla="*/ 114 w 1094"/>
                  <a:gd name="T119" fmla="*/ 191 h 1565"/>
                  <a:gd name="T120" fmla="*/ 118 w 1094"/>
                  <a:gd name="T121" fmla="*/ 193 h 1565"/>
                  <a:gd name="T122" fmla="*/ 121 w 1094"/>
                  <a:gd name="T123" fmla="*/ 194 h 156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94"/>
                  <a:gd name="T187" fmla="*/ 0 h 1565"/>
                  <a:gd name="T188" fmla="*/ 1094 w 1094"/>
                  <a:gd name="T189" fmla="*/ 1565 h 156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94" h="1565">
                    <a:moveTo>
                      <a:pt x="989" y="1560"/>
                    </a:moveTo>
                    <a:lnTo>
                      <a:pt x="1012" y="1565"/>
                    </a:lnTo>
                    <a:lnTo>
                      <a:pt x="1094" y="1357"/>
                    </a:lnTo>
                    <a:lnTo>
                      <a:pt x="1071" y="1348"/>
                    </a:lnTo>
                    <a:lnTo>
                      <a:pt x="1053" y="1342"/>
                    </a:lnTo>
                    <a:lnTo>
                      <a:pt x="1035" y="1336"/>
                    </a:lnTo>
                    <a:lnTo>
                      <a:pt x="1012" y="1327"/>
                    </a:lnTo>
                    <a:lnTo>
                      <a:pt x="992" y="1319"/>
                    </a:lnTo>
                    <a:lnTo>
                      <a:pt x="971" y="1311"/>
                    </a:lnTo>
                    <a:lnTo>
                      <a:pt x="955" y="1303"/>
                    </a:lnTo>
                    <a:lnTo>
                      <a:pt x="933" y="1294"/>
                    </a:lnTo>
                    <a:lnTo>
                      <a:pt x="916" y="1285"/>
                    </a:lnTo>
                    <a:lnTo>
                      <a:pt x="895" y="1275"/>
                    </a:lnTo>
                    <a:lnTo>
                      <a:pt x="876" y="1265"/>
                    </a:lnTo>
                    <a:lnTo>
                      <a:pt x="857" y="1253"/>
                    </a:lnTo>
                    <a:lnTo>
                      <a:pt x="840" y="1242"/>
                    </a:lnTo>
                    <a:lnTo>
                      <a:pt x="825" y="1232"/>
                    </a:lnTo>
                    <a:lnTo>
                      <a:pt x="811" y="1223"/>
                    </a:lnTo>
                    <a:lnTo>
                      <a:pt x="794" y="1212"/>
                    </a:lnTo>
                    <a:lnTo>
                      <a:pt x="777" y="1200"/>
                    </a:lnTo>
                    <a:lnTo>
                      <a:pt x="760" y="1188"/>
                    </a:lnTo>
                    <a:lnTo>
                      <a:pt x="743" y="1175"/>
                    </a:lnTo>
                    <a:lnTo>
                      <a:pt x="731" y="1167"/>
                    </a:lnTo>
                    <a:lnTo>
                      <a:pt x="718" y="1156"/>
                    </a:lnTo>
                    <a:lnTo>
                      <a:pt x="699" y="1142"/>
                    </a:lnTo>
                    <a:lnTo>
                      <a:pt x="681" y="1125"/>
                    </a:lnTo>
                    <a:lnTo>
                      <a:pt x="658" y="1106"/>
                    </a:lnTo>
                    <a:lnTo>
                      <a:pt x="638" y="1087"/>
                    </a:lnTo>
                    <a:lnTo>
                      <a:pt x="616" y="1067"/>
                    </a:lnTo>
                    <a:lnTo>
                      <a:pt x="596" y="1047"/>
                    </a:lnTo>
                    <a:lnTo>
                      <a:pt x="575" y="1022"/>
                    </a:lnTo>
                    <a:lnTo>
                      <a:pt x="559" y="1003"/>
                    </a:lnTo>
                    <a:lnTo>
                      <a:pt x="543" y="983"/>
                    </a:lnTo>
                    <a:lnTo>
                      <a:pt x="525" y="960"/>
                    </a:lnTo>
                    <a:lnTo>
                      <a:pt x="506" y="934"/>
                    </a:lnTo>
                    <a:lnTo>
                      <a:pt x="487" y="907"/>
                    </a:lnTo>
                    <a:lnTo>
                      <a:pt x="471" y="882"/>
                    </a:lnTo>
                    <a:lnTo>
                      <a:pt x="453" y="854"/>
                    </a:lnTo>
                    <a:lnTo>
                      <a:pt x="435" y="824"/>
                    </a:lnTo>
                    <a:lnTo>
                      <a:pt x="422" y="795"/>
                    </a:lnTo>
                    <a:lnTo>
                      <a:pt x="408" y="768"/>
                    </a:lnTo>
                    <a:lnTo>
                      <a:pt x="396" y="742"/>
                    </a:lnTo>
                    <a:lnTo>
                      <a:pt x="385" y="718"/>
                    </a:lnTo>
                    <a:lnTo>
                      <a:pt x="373" y="690"/>
                    </a:lnTo>
                    <a:lnTo>
                      <a:pt x="363" y="662"/>
                    </a:lnTo>
                    <a:lnTo>
                      <a:pt x="354" y="635"/>
                    </a:lnTo>
                    <a:lnTo>
                      <a:pt x="344" y="605"/>
                    </a:lnTo>
                    <a:lnTo>
                      <a:pt x="336" y="580"/>
                    </a:lnTo>
                    <a:lnTo>
                      <a:pt x="328" y="548"/>
                    </a:lnTo>
                    <a:lnTo>
                      <a:pt x="320" y="517"/>
                    </a:lnTo>
                    <a:lnTo>
                      <a:pt x="313" y="486"/>
                    </a:lnTo>
                    <a:lnTo>
                      <a:pt x="308" y="453"/>
                    </a:lnTo>
                    <a:lnTo>
                      <a:pt x="302" y="419"/>
                    </a:lnTo>
                    <a:lnTo>
                      <a:pt x="300" y="390"/>
                    </a:lnTo>
                    <a:lnTo>
                      <a:pt x="297" y="358"/>
                    </a:lnTo>
                    <a:lnTo>
                      <a:pt x="296" y="322"/>
                    </a:lnTo>
                    <a:lnTo>
                      <a:pt x="296" y="292"/>
                    </a:lnTo>
                    <a:lnTo>
                      <a:pt x="296" y="255"/>
                    </a:lnTo>
                    <a:lnTo>
                      <a:pt x="373" y="255"/>
                    </a:lnTo>
                    <a:lnTo>
                      <a:pt x="194" y="0"/>
                    </a:lnTo>
                    <a:lnTo>
                      <a:pt x="0" y="255"/>
                    </a:lnTo>
                    <a:lnTo>
                      <a:pt x="73" y="255"/>
                    </a:lnTo>
                    <a:lnTo>
                      <a:pt x="73" y="296"/>
                    </a:lnTo>
                    <a:lnTo>
                      <a:pt x="74" y="333"/>
                    </a:lnTo>
                    <a:lnTo>
                      <a:pt x="77" y="371"/>
                    </a:lnTo>
                    <a:lnTo>
                      <a:pt x="80" y="405"/>
                    </a:lnTo>
                    <a:lnTo>
                      <a:pt x="83" y="437"/>
                    </a:lnTo>
                    <a:lnTo>
                      <a:pt x="87" y="468"/>
                    </a:lnTo>
                    <a:lnTo>
                      <a:pt x="92" y="502"/>
                    </a:lnTo>
                    <a:lnTo>
                      <a:pt x="97" y="532"/>
                    </a:lnTo>
                    <a:lnTo>
                      <a:pt x="103" y="561"/>
                    </a:lnTo>
                    <a:lnTo>
                      <a:pt x="110" y="592"/>
                    </a:lnTo>
                    <a:lnTo>
                      <a:pt x="119" y="631"/>
                    </a:lnTo>
                    <a:lnTo>
                      <a:pt x="127" y="661"/>
                    </a:lnTo>
                    <a:lnTo>
                      <a:pt x="137" y="691"/>
                    </a:lnTo>
                    <a:lnTo>
                      <a:pt x="146" y="719"/>
                    </a:lnTo>
                    <a:lnTo>
                      <a:pt x="159" y="753"/>
                    </a:lnTo>
                    <a:lnTo>
                      <a:pt x="171" y="785"/>
                    </a:lnTo>
                    <a:lnTo>
                      <a:pt x="183" y="813"/>
                    </a:lnTo>
                    <a:lnTo>
                      <a:pt x="195" y="842"/>
                    </a:lnTo>
                    <a:lnTo>
                      <a:pt x="211" y="874"/>
                    </a:lnTo>
                    <a:lnTo>
                      <a:pt x="226" y="904"/>
                    </a:lnTo>
                    <a:lnTo>
                      <a:pt x="241" y="932"/>
                    </a:lnTo>
                    <a:lnTo>
                      <a:pt x="256" y="960"/>
                    </a:lnTo>
                    <a:lnTo>
                      <a:pt x="271" y="985"/>
                    </a:lnTo>
                    <a:lnTo>
                      <a:pt x="287" y="1011"/>
                    </a:lnTo>
                    <a:lnTo>
                      <a:pt x="304" y="1036"/>
                    </a:lnTo>
                    <a:lnTo>
                      <a:pt x="323" y="1064"/>
                    </a:lnTo>
                    <a:lnTo>
                      <a:pt x="342" y="1091"/>
                    </a:lnTo>
                    <a:lnTo>
                      <a:pt x="362" y="1116"/>
                    </a:lnTo>
                    <a:lnTo>
                      <a:pt x="382" y="1140"/>
                    </a:lnTo>
                    <a:lnTo>
                      <a:pt x="401" y="1163"/>
                    </a:lnTo>
                    <a:lnTo>
                      <a:pt x="420" y="1185"/>
                    </a:lnTo>
                    <a:lnTo>
                      <a:pt x="438" y="1204"/>
                    </a:lnTo>
                    <a:lnTo>
                      <a:pt x="461" y="1228"/>
                    </a:lnTo>
                    <a:lnTo>
                      <a:pt x="486" y="1250"/>
                    </a:lnTo>
                    <a:lnTo>
                      <a:pt x="505" y="1269"/>
                    </a:lnTo>
                    <a:lnTo>
                      <a:pt x="528" y="1289"/>
                    </a:lnTo>
                    <a:lnTo>
                      <a:pt x="551" y="1308"/>
                    </a:lnTo>
                    <a:lnTo>
                      <a:pt x="575" y="1329"/>
                    </a:lnTo>
                    <a:lnTo>
                      <a:pt x="600" y="1348"/>
                    </a:lnTo>
                    <a:lnTo>
                      <a:pt x="623" y="1365"/>
                    </a:lnTo>
                    <a:lnTo>
                      <a:pt x="648" y="1386"/>
                    </a:lnTo>
                    <a:lnTo>
                      <a:pt x="670" y="1401"/>
                    </a:lnTo>
                    <a:lnTo>
                      <a:pt x="692" y="1416"/>
                    </a:lnTo>
                    <a:lnTo>
                      <a:pt x="708" y="1425"/>
                    </a:lnTo>
                    <a:lnTo>
                      <a:pt x="722" y="1436"/>
                    </a:lnTo>
                    <a:lnTo>
                      <a:pt x="734" y="1444"/>
                    </a:lnTo>
                    <a:lnTo>
                      <a:pt x="746" y="1450"/>
                    </a:lnTo>
                    <a:lnTo>
                      <a:pt x="760" y="1458"/>
                    </a:lnTo>
                    <a:lnTo>
                      <a:pt x="776" y="1465"/>
                    </a:lnTo>
                    <a:lnTo>
                      <a:pt x="792" y="1473"/>
                    </a:lnTo>
                    <a:lnTo>
                      <a:pt x="807" y="1481"/>
                    </a:lnTo>
                    <a:lnTo>
                      <a:pt x="819" y="1488"/>
                    </a:lnTo>
                    <a:lnTo>
                      <a:pt x="834" y="1496"/>
                    </a:lnTo>
                    <a:lnTo>
                      <a:pt x="851" y="1504"/>
                    </a:lnTo>
                    <a:lnTo>
                      <a:pt x="867" y="1511"/>
                    </a:lnTo>
                    <a:lnTo>
                      <a:pt x="885" y="1520"/>
                    </a:lnTo>
                    <a:lnTo>
                      <a:pt x="900" y="1526"/>
                    </a:lnTo>
                    <a:lnTo>
                      <a:pt x="913" y="1532"/>
                    </a:lnTo>
                    <a:lnTo>
                      <a:pt x="929" y="1538"/>
                    </a:lnTo>
                    <a:lnTo>
                      <a:pt x="946" y="1545"/>
                    </a:lnTo>
                    <a:lnTo>
                      <a:pt x="962" y="1550"/>
                    </a:lnTo>
                    <a:lnTo>
                      <a:pt x="974" y="1554"/>
                    </a:lnTo>
                    <a:lnTo>
                      <a:pt x="989" y="156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BE" sz="1350"/>
              </a:p>
            </p:txBody>
          </p:sp>
          <p:sp>
            <p:nvSpPr>
              <p:cNvPr id="14393" name="Freeform 10"/>
              <p:cNvSpPr>
                <a:spLocks/>
              </p:cNvSpPr>
              <p:nvPr/>
            </p:nvSpPr>
            <p:spPr bwMode="auto">
              <a:xfrm rot="5305269" flipV="1">
                <a:off x="2841" y="2108"/>
                <a:ext cx="780" cy="536"/>
              </a:xfrm>
              <a:custGeom>
                <a:avLst/>
                <a:gdLst>
                  <a:gd name="T0" fmla="*/ 169 w 1559"/>
                  <a:gd name="T1" fmla="*/ 0 h 1072"/>
                  <a:gd name="T2" fmla="*/ 167 w 1559"/>
                  <a:gd name="T3" fmla="*/ 4 h 1072"/>
                  <a:gd name="T4" fmla="*/ 165 w 1559"/>
                  <a:gd name="T5" fmla="*/ 9 h 1072"/>
                  <a:gd name="T6" fmla="*/ 163 w 1559"/>
                  <a:gd name="T7" fmla="*/ 14 h 1072"/>
                  <a:gd name="T8" fmla="*/ 161 w 1559"/>
                  <a:gd name="T9" fmla="*/ 19 h 1072"/>
                  <a:gd name="T10" fmla="*/ 159 w 1559"/>
                  <a:gd name="T11" fmla="*/ 24 h 1072"/>
                  <a:gd name="T12" fmla="*/ 156 w 1559"/>
                  <a:gd name="T13" fmla="*/ 28 h 1072"/>
                  <a:gd name="T14" fmla="*/ 153 w 1559"/>
                  <a:gd name="T15" fmla="*/ 33 h 1072"/>
                  <a:gd name="T16" fmla="*/ 150 w 1559"/>
                  <a:gd name="T17" fmla="*/ 36 h 1072"/>
                  <a:gd name="T18" fmla="*/ 147 w 1559"/>
                  <a:gd name="T19" fmla="*/ 40 h 1072"/>
                  <a:gd name="T20" fmla="*/ 145 w 1559"/>
                  <a:gd name="T21" fmla="*/ 44 h 1072"/>
                  <a:gd name="T22" fmla="*/ 141 w 1559"/>
                  <a:gd name="T23" fmla="*/ 48 h 1072"/>
                  <a:gd name="T24" fmla="*/ 136 w 1559"/>
                  <a:gd name="T25" fmla="*/ 54 h 1072"/>
                  <a:gd name="T26" fmla="*/ 131 w 1559"/>
                  <a:gd name="T27" fmla="*/ 59 h 1072"/>
                  <a:gd name="T28" fmla="*/ 126 w 1559"/>
                  <a:gd name="T29" fmla="*/ 64 h 1072"/>
                  <a:gd name="T30" fmla="*/ 120 w 1559"/>
                  <a:gd name="T31" fmla="*/ 68 h 1072"/>
                  <a:gd name="T32" fmla="*/ 114 w 1559"/>
                  <a:gd name="T33" fmla="*/ 73 h 1072"/>
                  <a:gd name="T34" fmla="*/ 107 w 1559"/>
                  <a:gd name="T35" fmla="*/ 77 h 1072"/>
                  <a:gd name="T36" fmla="*/ 100 w 1559"/>
                  <a:gd name="T37" fmla="*/ 81 h 1072"/>
                  <a:gd name="T38" fmla="*/ 93 w 1559"/>
                  <a:gd name="T39" fmla="*/ 84 h 1072"/>
                  <a:gd name="T40" fmla="*/ 87 w 1559"/>
                  <a:gd name="T41" fmla="*/ 87 h 1072"/>
                  <a:gd name="T42" fmla="*/ 80 w 1559"/>
                  <a:gd name="T43" fmla="*/ 89 h 1072"/>
                  <a:gd name="T44" fmla="*/ 73 w 1559"/>
                  <a:gd name="T45" fmla="*/ 91 h 1072"/>
                  <a:gd name="T46" fmla="*/ 65 w 1559"/>
                  <a:gd name="T47" fmla="*/ 93 h 1072"/>
                  <a:gd name="T48" fmla="*/ 57 w 1559"/>
                  <a:gd name="T49" fmla="*/ 95 h 1072"/>
                  <a:gd name="T50" fmla="*/ 49 w 1559"/>
                  <a:gd name="T51" fmla="*/ 96 h 1072"/>
                  <a:gd name="T52" fmla="*/ 41 w 1559"/>
                  <a:gd name="T53" fmla="*/ 96 h 1072"/>
                  <a:gd name="T54" fmla="*/ 32 w 1559"/>
                  <a:gd name="T55" fmla="*/ 96 h 1072"/>
                  <a:gd name="T56" fmla="*/ 0 w 1559"/>
                  <a:gd name="T57" fmla="*/ 109 h 1072"/>
                  <a:gd name="T58" fmla="*/ 32 w 1559"/>
                  <a:gd name="T59" fmla="*/ 124 h 1072"/>
                  <a:gd name="T60" fmla="*/ 42 w 1559"/>
                  <a:gd name="T61" fmla="*/ 124 h 1072"/>
                  <a:gd name="T62" fmla="*/ 51 w 1559"/>
                  <a:gd name="T63" fmla="*/ 123 h 1072"/>
                  <a:gd name="T64" fmla="*/ 59 w 1559"/>
                  <a:gd name="T65" fmla="*/ 123 h 1072"/>
                  <a:gd name="T66" fmla="*/ 67 w 1559"/>
                  <a:gd name="T67" fmla="*/ 121 h 1072"/>
                  <a:gd name="T68" fmla="*/ 74 w 1559"/>
                  <a:gd name="T69" fmla="*/ 120 h 1072"/>
                  <a:gd name="T70" fmla="*/ 83 w 1559"/>
                  <a:gd name="T71" fmla="*/ 117 h 1072"/>
                  <a:gd name="T72" fmla="*/ 90 w 1559"/>
                  <a:gd name="T73" fmla="*/ 115 h 1072"/>
                  <a:gd name="T74" fmla="*/ 99 w 1559"/>
                  <a:gd name="T75" fmla="*/ 112 h 1072"/>
                  <a:gd name="T76" fmla="*/ 106 w 1559"/>
                  <a:gd name="T77" fmla="*/ 109 h 1072"/>
                  <a:gd name="T78" fmla="*/ 113 w 1559"/>
                  <a:gd name="T79" fmla="*/ 105 h 1072"/>
                  <a:gd name="T80" fmla="*/ 120 w 1559"/>
                  <a:gd name="T81" fmla="*/ 101 h 1072"/>
                  <a:gd name="T82" fmla="*/ 127 w 1559"/>
                  <a:gd name="T83" fmla="*/ 97 h 1072"/>
                  <a:gd name="T84" fmla="*/ 133 w 1559"/>
                  <a:gd name="T85" fmla="*/ 93 h 1072"/>
                  <a:gd name="T86" fmla="*/ 140 w 1559"/>
                  <a:gd name="T87" fmla="*/ 88 h 1072"/>
                  <a:gd name="T88" fmla="*/ 146 w 1559"/>
                  <a:gd name="T89" fmla="*/ 83 h 1072"/>
                  <a:gd name="T90" fmla="*/ 151 w 1559"/>
                  <a:gd name="T91" fmla="*/ 79 h 1072"/>
                  <a:gd name="T92" fmla="*/ 157 w 1559"/>
                  <a:gd name="T93" fmla="*/ 73 h 1072"/>
                  <a:gd name="T94" fmla="*/ 162 w 1559"/>
                  <a:gd name="T95" fmla="*/ 67 h 1072"/>
                  <a:gd name="T96" fmla="*/ 167 w 1559"/>
                  <a:gd name="T97" fmla="*/ 61 h 1072"/>
                  <a:gd name="T98" fmla="*/ 171 w 1559"/>
                  <a:gd name="T99" fmla="*/ 56 h 1072"/>
                  <a:gd name="T100" fmla="*/ 176 w 1559"/>
                  <a:gd name="T101" fmla="*/ 50 h 1072"/>
                  <a:gd name="T102" fmla="*/ 179 w 1559"/>
                  <a:gd name="T103" fmla="*/ 45 h 1072"/>
                  <a:gd name="T104" fmla="*/ 181 w 1559"/>
                  <a:gd name="T105" fmla="*/ 42 h 1072"/>
                  <a:gd name="T106" fmla="*/ 183 w 1559"/>
                  <a:gd name="T107" fmla="*/ 38 h 1072"/>
                  <a:gd name="T108" fmla="*/ 185 w 1559"/>
                  <a:gd name="T109" fmla="*/ 34 h 1072"/>
                  <a:gd name="T110" fmla="*/ 186 w 1559"/>
                  <a:gd name="T111" fmla="*/ 31 h 1072"/>
                  <a:gd name="T112" fmla="*/ 188 w 1559"/>
                  <a:gd name="T113" fmla="*/ 27 h 1072"/>
                  <a:gd name="T114" fmla="*/ 190 w 1559"/>
                  <a:gd name="T115" fmla="*/ 23 h 1072"/>
                  <a:gd name="T116" fmla="*/ 192 w 1559"/>
                  <a:gd name="T117" fmla="*/ 19 h 1072"/>
                  <a:gd name="T118" fmla="*/ 194 w 1559"/>
                  <a:gd name="T119" fmla="*/ 15 h 1072"/>
                  <a:gd name="T120" fmla="*/ 195 w 1559"/>
                  <a:gd name="T121" fmla="*/ 12 h 10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59"/>
                  <a:gd name="T184" fmla="*/ 0 h 1072"/>
                  <a:gd name="T185" fmla="*/ 1559 w 1559"/>
                  <a:gd name="T186" fmla="*/ 1072 h 10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59" h="1072">
                    <a:moveTo>
                      <a:pt x="1559" y="81"/>
                    </a:moveTo>
                    <a:lnTo>
                      <a:pt x="1348" y="0"/>
                    </a:lnTo>
                    <a:lnTo>
                      <a:pt x="1342" y="18"/>
                    </a:lnTo>
                    <a:lnTo>
                      <a:pt x="1336" y="35"/>
                    </a:lnTo>
                    <a:lnTo>
                      <a:pt x="1327" y="58"/>
                    </a:lnTo>
                    <a:lnTo>
                      <a:pt x="1319" y="79"/>
                    </a:lnTo>
                    <a:lnTo>
                      <a:pt x="1311" y="99"/>
                    </a:lnTo>
                    <a:lnTo>
                      <a:pt x="1303" y="115"/>
                    </a:lnTo>
                    <a:lnTo>
                      <a:pt x="1293" y="137"/>
                    </a:lnTo>
                    <a:lnTo>
                      <a:pt x="1285" y="155"/>
                    </a:lnTo>
                    <a:lnTo>
                      <a:pt x="1274" y="175"/>
                    </a:lnTo>
                    <a:lnTo>
                      <a:pt x="1265" y="194"/>
                    </a:lnTo>
                    <a:lnTo>
                      <a:pt x="1253" y="213"/>
                    </a:lnTo>
                    <a:lnTo>
                      <a:pt x="1242" y="231"/>
                    </a:lnTo>
                    <a:lnTo>
                      <a:pt x="1232" y="246"/>
                    </a:lnTo>
                    <a:lnTo>
                      <a:pt x="1223" y="261"/>
                    </a:lnTo>
                    <a:lnTo>
                      <a:pt x="1212" y="277"/>
                    </a:lnTo>
                    <a:lnTo>
                      <a:pt x="1200" y="293"/>
                    </a:lnTo>
                    <a:lnTo>
                      <a:pt x="1188" y="311"/>
                    </a:lnTo>
                    <a:lnTo>
                      <a:pt x="1175" y="327"/>
                    </a:lnTo>
                    <a:lnTo>
                      <a:pt x="1167" y="339"/>
                    </a:lnTo>
                    <a:lnTo>
                      <a:pt x="1156" y="354"/>
                    </a:lnTo>
                    <a:lnTo>
                      <a:pt x="1141" y="372"/>
                    </a:lnTo>
                    <a:lnTo>
                      <a:pt x="1125" y="390"/>
                    </a:lnTo>
                    <a:lnTo>
                      <a:pt x="1106" y="413"/>
                    </a:lnTo>
                    <a:lnTo>
                      <a:pt x="1087" y="433"/>
                    </a:lnTo>
                    <a:lnTo>
                      <a:pt x="1067" y="455"/>
                    </a:lnTo>
                    <a:lnTo>
                      <a:pt x="1046" y="475"/>
                    </a:lnTo>
                    <a:lnTo>
                      <a:pt x="1022" y="495"/>
                    </a:lnTo>
                    <a:lnTo>
                      <a:pt x="1003" y="512"/>
                    </a:lnTo>
                    <a:lnTo>
                      <a:pt x="983" y="528"/>
                    </a:lnTo>
                    <a:lnTo>
                      <a:pt x="960" y="546"/>
                    </a:lnTo>
                    <a:lnTo>
                      <a:pt x="934" y="565"/>
                    </a:lnTo>
                    <a:lnTo>
                      <a:pt x="907" y="584"/>
                    </a:lnTo>
                    <a:lnTo>
                      <a:pt x="882" y="600"/>
                    </a:lnTo>
                    <a:lnTo>
                      <a:pt x="854" y="618"/>
                    </a:lnTo>
                    <a:lnTo>
                      <a:pt x="824" y="635"/>
                    </a:lnTo>
                    <a:lnTo>
                      <a:pt x="795" y="649"/>
                    </a:lnTo>
                    <a:lnTo>
                      <a:pt x="768" y="662"/>
                    </a:lnTo>
                    <a:lnTo>
                      <a:pt x="742" y="675"/>
                    </a:lnTo>
                    <a:lnTo>
                      <a:pt x="718" y="685"/>
                    </a:lnTo>
                    <a:lnTo>
                      <a:pt x="690" y="698"/>
                    </a:lnTo>
                    <a:lnTo>
                      <a:pt x="662" y="707"/>
                    </a:lnTo>
                    <a:lnTo>
                      <a:pt x="635" y="717"/>
                    </a:lnTo>
                    <a:lnTo>
                      <a:pt x="605" y="726"/>
                    </a:lnTo>
                    <a:lnTo>
                      <a:pt x="580" y="734"/>
                    </a:lnTo>
                    <a:lnTo>
                      <a:pt x="548" y="742"/>
                    </a:lnTo>
                    <a:lnTo>
                      <a:pt x="517" y="751"/>
                    </a:lnTo>
                    <a:lnTo>
                      <a:pt x="486" y="757"/>
                    </a:lnTo>
                    <a:lnTo>
                      <a:pt x="453" y="763"/>
                    </a:lnTo>
                    <a:lnTo>
                      <a:pt x="419" y="768"/>
                    </a:lnTo>
                    <a:lnTo>
                      <a:pt x="390" y="771"/>
                    </a:lnTo>
                    <a:lnTo>
                      <a:pt x="358" y="774"/>
                    </a:lnTo>
                    <a:lnTo>
                      <a:pt x="322" y="775"/>
                    </a:lnTo>
                    <a:lnTo>
                      <a:pt x="292" y="775"/>
                    </a:lnTo>
                    <a:lnTo>
                      <a:pt x="255" y="775"/>
                    </a:lnTo>
                    <a:lnTo>
                      <a:pt x="255" y="698"/>
                    </a:lnTo>
                    <a:lnTo>
                      <a:pt x="0" y="877"/>
                    </a:lnTo>
                    <a:lnTo>
                      <a:pt x="255" y="1072"/>
                    </a:lnTo>
                    <a:lnTo>
                      <a:pt x="255" y="998"/>
                    </a:lnTo>
                    <a:lnTo>
                      <a:pt x="296" y="998"/>
                    </a:lnTo>
                    <a:lnTo>
                      <a:pt x="333" y="996"/>
                    </a:lnTo>
                    <a:lnTo>
                      <a:pt x="371" y="994"/>
                    </a:lnTo>
                    <a:lnTo>
                      <a:pt x="405" y="991"/>
                    </a:lnTo>
                    <a:lnTo>
                      <a:pt x="437" y="988"/>
                    </a:lnTo>
                    <a:lnTo>
                      <a:pt x="468" y="984"/>
                    </a:lnTo>
                    <a:lnTo>
                      <a:pt x="502" y="979"/>
                    </a:lnTo>
                    <a:lnTo>
                      <a:pt x="532" y="973"/>
                    </a:lnTo>
                    <a:lnTo>
                      <a:pt x="561" y="968"/>
                    </a:lnTo>
                    <a:lnTo>
                      <a:pt x="592" y="961"/>
                    </a:lnTo>
                    <a:lnTo>
                      <a:pt x="631" y="951"/>
                    </a:lnTo>
                    <a:lnTo>
                      <a:pt x="661" y="943"/>
                    </a:lnTo>
                    <a:lnTo>
                      <a:pt x="691" y="934"/>
                    </a:lnTo>
                    <a:lnTo>
                      <a:pt x="719" y="924"/>
                    </a:lnTo>
                    <a:lnTo>
                      <a:pt x="753" y="912"/>
                    </a:lnTo>
                    <a:lnTo>
                      <a:pt x="785" y="900"/>
                    </a:lnTo>
                    <a:lnTo>
                      <a:pt x="813" y="888"/>
                    </a:lnTo>
                    <a:lnTo>
                      <a:pt x="842" y="875"/>
                    </a:lnTo>
                    <a:lnTo>
                      <a:pt x="874" y="859"/>
                    </a:lnTo>
                    <a:lnTo>
                      <a:pt x="904" y="844"/>
                    </a:lnTo>
                    <a:lnTo>
                      <a:pt x="932" y="831"/>
                    </a:lnTo>
                    <a:lnTo>
                      <a:pt x="960" y="814"/>
                    </a:lnTo>
                    <a:lnTo>
                      <a:pt x="984" y="801"/>
                    </a:lnTo>
                    <a:lnTo>
                      <a:pt x="1011" y="783"/>
                    </a:lnTo>
                    <a:lnTo>
                      <a:pt x="1036" y="767"/>
                    </a:lnTo>
                    <a:lnTo>
                      <a:pt x="1064" y="748"/>
                    </a:lnTo>
                    <a:lnTo>
                      <a:pt x="1091" y="729"/>
                    </a:lnTo>
                    <a:lnTo>
                      <a:pt x="1116" y="709"/>
                    </a:lnTo>
                    <a:lnTo>
                      <a:pt x="1140" y="688"/>
                    </a:lnTo>
                    <a:lnTo>
                      <a:pt x="1163" y="669"/>
                    </a:lnTo>
                    <a:lnTo>
                      <a:pt x="1185" y="650"/>
                    </a:lnTo>
                    <a:lnTo>
                      <a:pt x="1204" y="633"/>
                    </a:lnTo>
                    <a:lnTo>
                      <a:pt x="1228" y="609"/>
                    </a:lnTo>
                    <a:lnTo>
                      <a:pt x="1250" y="585"/>
                    </a:lnTo>
                    <a:lnTo>
                      <a:pt x="1269" y="566"/>
                    </a:lnTo>
                    <a:lnTo>
                      <a:pt x="1289" y="543"/>
                    </a:lnTo>
                    <a:lnTo>
                      <a:pt x="1308" y="520"/>
                    </a:lnTo>
                    <a:lnTo>
                      <a:pt x="1329" y="495"/>
                    </a:lnTo>
                    <a:lnTo>
                      <a:pt x="1348" y="471"/>
                    </a:lnTo>
                    <a:lnTo>
                      <a:pt x="1365" y="448"/>
                    </a:lnTo>
                    <a:lnTo>
                      <a:pt x="1386" y="422"/>
                    </a:lnTo>
                    <a:lnTo>
                      <a:pt x="1401" y="400"/>
                    </a:lnTo>
                    <a:lnTo>
                      <a:pt x="1416" y="379"/>
                    </a:lnTo>
                    <a:lnTo>
                      <a:pt x="1425" y="364"/>
                    </a:lnTo>
                    <a:lnTo>
                      <a:pt x="1436" y="349"/>
                    </a:lnTo>
                    <a:lnTo>
                      <a:pt x="1444" y="337"/>
                    </a:lnTo>
                    <a:lnTo>
                      <a:pt x="1450" y="324"/>
                    </a:lnTo>
                    <a:lnTo>
                      <a:pt x="1458" y="311"/>
                    </a:lnTo>
                    <a:lnTo>
                      <a:pt x="1464" y="295"/>
                    </a:lnTo>
                    <a:lnTo>
                      <a:pt x="1473" y="278"/>
                    </a:lnTo>
                    <a:lnTo>
                      <a:pt x="1481" y="265"/>
                    </a:lnTo>
                    <a:lnTo>
                      <a:pt x="1488" y="252"/>
                    </a:lnTo>
                    <a:lnTo>
                      <a:pt x="1496" y="236"/>
                    </a:lnTo>
                    <a:lnTo>
                      <a:pt x="1504" y="220"/>
                    </a:lnTo>
                    <a:lnTo>
                      <a:pt x="1511" y="204"/>
                    </a:lnTo>
                    <a:lnTo>
                      <a:pt x="1520" y="186"/>
                    </a:lnTo>
                    <a:lnTo>
                      <a:pt x="1526" y="171"/>
                    </a:lnTo>
                    <a:lnTo>
                      <a:pt x="1532" y="157"/>
                    </a:lnTo>
                    <a:lnTo>
                      <a:pt x="1538" y="141"/>
                    </a:lnTo>
                    <a:lnTo>
                      <a:pt x="1545" y="125"/>
                    </a:lnTo>
                    <a:lnTo>
                      <a:pt x="1550" y="109"/>
                    </a:lnTo>
                    <a:lnTo>
                      <a:pt x="1554" y="96"/>
                    </a:lnTo>
                    <a:lnTo>
                      <a:pt x="1559" y="81"/>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BE" sz="1350"/>
              </a:p>
            </p:txBody>
          </p:sp>
          <p:sp>
            <p:nvSpPr>
              <p:cNvPr id="14394" name="Freeform 11"/>
              <p:cNvSpPr>
                <a:spLocks/>
              </p:cNvSpPr>
              <p:nvPr/>
            </p:nvSpPr>
            <p:spPr bwMode="auto">
              <a:xfrm rot="7369541">
                <a:off x="2625" y="1322"/>
                <a:ext cx="547" cy="782"/>
              </a:xfrm>
              <a:custGeom>
                <a:avLst/>
                <a:gdLst>
                  <a:gd name="T0" fmla="*/ 126 w 1094"/>
                  <a:gd name="T1" fmla="*/ 195 h 1565"/>
                  <a:gd name="T2" fmla="*/ 134 w 1094"/>
                  <a:gd name="T3" fmla="*/ 168 h 1565"/>
                  <a:gd name="T4" fmla="*/ 130 w 1094"/>
                  <a:gd name="T5" fmla="*/ 167 h 1565"/>
                  <a:gd name="T6" fmla="*/ 124 w 1094"/>
                  <a:gd name="T7" fmla="*/ 164 h 1565"/>
                  <a:gd name="T8" fmla="*/ 119 w 1094"/>
                  <a:gd name="T9" fmla="*/ 162 h 1565"/>
                  <a:gd name="T10" fmla="*/ 114 w 1094"/>
                  <a:gd name="T11" fmla="*/ 160 h 1565"/>
                  <a:gd name="T12" fmla="*/ 109 w 1094"/>
                  <a:gd name="T13" fmla="*/ 158 h 1565"/>
                  <a:gd name="T14" fmla="*/ 105 w 1094"/>
                  <a:gd name="T15" fmla="*/ 155 h 1565"/>
                  <a:gd name="T16" fmla="*/ 101 w 1094"/>
                  <a:gd name="T17" fmla="*/ 152 h 1565"/>
                  <a:gd name="T18" fmla="*/ 97 w 1094"/>
                  <a:gd name="T19" fmla="*/ 150 h 1565"/>
                  <a:gd name="T20" fmla="*/ 92 w 1094"/>
                  <a:gd name="T21" fmla="*/ 146 h 1565"/>
                  <a:gd name="T22" fmla="*/ 89 w 1094"/>
                  <a:gd name="T23" fmla="*/ 144 h 1565"/>
                  <a:gd name="T24" fmla="*/ 85 w 1094"/>
                  <a:gd name="T25" fmla="*/ 140 h 1565"/>
                  <a:gd name="T26" fmla="*/ 79 w 1094"/>
                  <a:gd name="T27" fmla="*/ 135 h 1565"/>
                  <a:gd name="T28" fmla="*/ 74 w 1094"/>
                  <a:gd name="T29" fmla="*/ 130 h 1565"/>
                  <a:gd name="T30" fmla="*/ 69 w 1094"/>
                  <a:gd name="T31" fmla="*/ 125 h 1565"/>
                  <a:gd name="T32" fmla="*/ 66 w 1094"/>
                  <a:gd name="T33" fmla="*/ 120 h 1565"/>
                  <a:gd name="T34" fmla="*/ 60 w 1094"/>
                  <a:gd name="T35" fmla="*/ 113 h 1565"/>
                  <a:gd name="T36" fmla="*/ 56 w 1094"/>
                  <a:gd name="T37" fmla="*/ 106 h 1565"/>
                  <a:gd name="T38" fmla="*/ 52 w 1094"/>
                  <a:gd name="T39" fmla="*/ 99 h 1565"/>
                  <a:gd name="T40" fmla="*/ 49 w 1094"/>
                  <a:gd name="T41" fmla="*/ 92 h 1565"/>
                  <a:gd name="T42" fmla="*/ 46 w 1094"/>
                  <a:gd name="T43" fmla="*/ 86 h 1565"/>
                  <a:gd name="T44" fmla="*/ 44 w 1094"/>
                  <a:gd name="T45" fmla="*/ 79 h 1565"/>
                  <a:gd name="T46" fmla="*/ 42 w 1094"/>
                  <a:gd name="T47" fmla="*/ 72 h 1565"/>
                  <a:gd name="T48" fmla="*/ 40 w 1094"/>
                  <a:gd name="T49" fmla="*/ 64 h 1565"/>
                  <a:gd name="T50" fmla="*/ 38 w 1094"/>
                  <a:gd name="T51" fmla="*/ 56 h 1565"/>
                  <a:gd name="T52" fmla="*/ 37 w 1094"/>
                  <a:gd name="T53" fmla="*/ 48 h 1565"/>
                  <a:gd name="T54" fmla="*/ 37 w 1094"/>
                  <a:gd name="T55" fmla="*/ 40 h 1565"/>
                  <a:gd name="T56" fmla="*/ 37 w 1094"/>
                  <a:gd name="T57" fmla="*/ 31 h 1565"/>
                  <a:gd name="T58" fmla="*/ 24 w 1094"/>
                  <a:gd name="T59" fmla="*/ 0 h 1565"/>
                  <a:gd name="T60" fmla="*/ 9 w 1094"/>
                  <a:gd name="T61" fmla="*/ 31 h 1565"/>
                  <a:gd name="T62" fmla="*/ 9 w 1094"/>
                  <a:gd name="T63" fmla="*/ 41 h 1565"/>
                  <a:gd name="T64" fmla="*/ 10 w 1094"/>
                  <a:gd name="T65" fmla="*/ 50 h 1565"/>
                  <a:gd name="T66" fmla="*/ 10 w 1094"/>
                  <a:gd name="T67" fmla="*/ 58 h 1565"/>
                  <a:gd name="T68" fmla="*/ 12 w 1094"/>
                  <a:gd name="T69" fmla="*/ 66 h 1565"/>
                  <a:gd name="T70" fmla="*/ 13 w 1094"/>
                  <a:gd name="T71" fmla="*/ 74 h 1565"/>
                  <a:gd name="T72" fmla="*/ 15 w 1094"/>
                  <a:gd name="T73" fmla="*/ 82 h 1565"/>
                  <a:gd name="T74" fmla="*/ 18 w 1094"/>
                  <a:gd name="T75" fmla="*/ 89 h 1565"/>
                  <a:gd name="T76" fmla="*/ 21 w 1094"/>
                  <a:gd name="T77" fmla="*/ 98 h 1565"/>
                  <a:gd name="T78" fmla="*/ 24 w 1094"/>
                  <a:gd name="T79" fmla="*/ 105 h 1565"/>
                  <a:gd name="T80" fmla="*/ 28 w 1094"/>
                  <a:gd name="T81" fmla="*/ 113 h 1565"/>
                  <a:gd name="T82" fmla="*/ 32 w 1094"/>
                  <a:gd name="T83" fmla="*/ 120 h 1565"/>
                  <a:gd name="T84" fmla="*/ 35 w 1094"/>
                  <a:gd name="T85" fmla="*/ 126 h 1565"/>
                  <a:gd name="T86" fmla="*/ 40 w 1094"/>
                  <a:gd name="T87" fmla="*/ 133 h 1565"/>
                  <a:gd name="T88" fmla="*/ 45 w 1094"/>
                  <a:gd name="T89" fmla="*/ 139 h 1565"/>
                  <a:gd name="T90" fmla="*/ 50 w 1094"/>
                  <a:gd name="T91" fmla="*/ 145 h 1565"/>
                  <a:gd name="T92" fmla="*/ 54 w 1094"/>
                  <a:gd name="T93" fmla="*/ 150 h 1565"/>
                  <a:gd name="T94" fmla="*/ 60 w 1094"/>
                  <a:gd name="T95" fmla="*/ 156 h 1565"/>
                  <a:gd name="T96" fmla="*/ 66 w 1094"/>
                  <a:gd name="T97" fmla="*/ 161 h 1565"/>
                  <a:gd name="T98" fmla="*/ 71 w 1094"/>
                  <a:gd name="T99" fmla="*/ 166 h 1565"/>
                  <a:gd name="T100" fmla="*/ 77 w 1094"/>
                  <a:gd name="T101" fmla="*/ 170 h 1565"/>
                  <a:gd name="T102" fmla="*/ 83 w 1094"/>
                  <a:gd name="T103" fmla="*/ 175 h 1565"/>
                  <a:gd name="T104" fmla="*/ 88 w 1094"/>
                  <a:gd name="T105" fmla="*/ 178 h 1565"/>
                  <a:gd name="T106" fmla="*/ 91 w 1094"/>
                  <a:gd name="T107" fmla="*/ 180 h 1565"/>
                  <a:gd name="T108" fmla="*/ 95 w 1094"/>
                  <a:gd name="T109" fmla="*/ 182 h 1565"/>
                  <a:gd name="T110" fmla="*/ 99 w 1094"/>
                  <a:gd name="T111" fmla="*/ 184 h 1565"/>
                  <a:gd name="T112" fmla="*/ 102 w 1094"/>
                  <a:gd name="T113" fmla="*/ 186 h 1565"/>
                  <a:gd name="T114" fmla="*/ 106 w 1094"/>
                  <a:gd name="T115" fmla="*/ 188 h 1565"/>
                  <a:gd name="T116" fmla="*/ 110 w 1094"/>
                  <a:gd name="T117" fmla="*/ 190 h 1565"/>
                  <a:gd name="T118" fmla="*/ 114 w 1094"/>
                  <a:gd name="T119" fmla="*/ 191 h 1565"/>
                  <a:gd name="T120" fmla="*/ 118 w 1094"/>
                  <a:gd name="T121" fmla="*/ 193 h 1565"/>
                  <a:gd name="T122" fmla="*/ 121 w 1094"/>
                  <a:gd name="T123" fmla="*/ 194 h 156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94"/>
                  <a:gd name="T187" fmla="*/ 0 h 1565"/>
                  <a:gd name="T188" fmla="*/ 1094 w 1094"/>
                  <a:gd name="T189" fmla="*/ 1565 h 156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94" h="1565">
                    <a:moveTo>
                      <a:pt x="989" y="1560"/>
                    </a:moveTo>
                    <a:lnTo>
                      <a:pt x="1012" y="1565"/>
                    </a:lnTo>
                    <a:lnTo>
                      <a:pt x="1094" y="1357"/>
                    </a:lnTo>
                    <a:lnTo>
                      <a:pt x="1071" y="1348"/>
                    </a:lnTo>
                    <a:lnTo>
                      <a:pt x="1053" y="1342"/>
                    </a:lnTo>
                    <a:lnTo>
                      <a:pt x="1035" y="1336"/>
                    </a:lnTo>
                    <a:lnTo>
                      <a:pt x="1012" y="1327"/>
                    </a:lnTo>
                    <a:lnTo>
                      <a:pt x="992" y="1319"/>
                    </a:lnTo>
                    <a:lnTo>
                      <a:pt x="971" y="1311"/>
                    </a:lnTo>
                    <a:lnTo>
                      <a:pt x="955" y="1303"/>
                    </a:lnTo>
                    <a:lnTo>
                      <a:pt x="933" y="1294"/>
                    </a:lnTo>
                    <a:lnTo>
                      <a:pt x="916" y="1285"/>
                    </a:lnTo>
                    <a:lnTo>
                      <a:pt x="895" y="1275"/>
                    </a:lnTo>
                    <a:lnTo>
                      <a:pt x="876" y="1265"/>
                    </a:lnTo>
                    <a:lnTo>
                      <a:pt x="857" y="1253"/>
                    </a:lnTo>
                    <a:lnTo>
                      <a:pt x="840" y="1242"/>
                    </a:lnTo>
                    <a:lnTo>
                      <a:pt x="825" y="1232"/>
                    </a:lnTo>
                    <a:lnTo>
                      <a:pt x="811" y="1223"/>
                    </a:lnTo>
                    <a:lnTo>
                      <a:pt x="794" y="1212"/>
                    </a:lnTo>
                    <a:lnTo>
                      <a:pt x="777" y="1200"/>
                    </a:lnTo>
                    <a:lnTo>
                      <a:pt x="760" y="1188"/>
                    </a:lnTo>
                    <a:lnTo>
                      <a:pt x="743" y="1175"/>
                    </a:lnTo>
                    <a:lnTo>
                      <a:pt x="731" y="1167"/>
                    </a:lnTo>
                    <a:lnTo>
                      <a:pt x="718" y="1156"/>
                    </a:lnTo>
                    <a:lnTo>
                      <a:pt x="699" y="1142"/>
                    </a:lnTo>
                    <a:lnTo>
                      <a:pt x="681" y="1125"/>
                    </a:lnTo>
                    <a:lnTo>
                      <a:pt x="658" y="1106"/>
                    </a:lnTo>
                    <a:lnTo>
                      <a:pt x="638" y="1087"/>
                    </a:lnTo>
                    <a:lnTo>
                      <a:pt x="616" y="1067"/>
                    </a:lnTo>
                    <a:lnTo>
                      <a:pt x="596" y="1047"/>
                    </a:lnTo>
                    <a:lnTo>
                      <a:pt x="575" y="1022"/>
                    </a:lnTo>
                    <a:lnTo>
                      <a:pt x="559" y="1003"/>
                    </a:lnTo>
                    <a:lnTo>
                      <a:pt x="543" y="983"/>
                    </a:lnTo>
                    <a:lnTo>
                      <a:pt x="525" y="960"/>
                    </a:lnTo>
                    <a:lnTo>
                      <a:pt x="506" y="934"/>
                    </a:lnTo>
                    <a:lnTo>
                      <a:pt x="487" y="907"/>
                    </a:lnTo>
                    <a:lnTo>
                      <a:pt x="471" y="882"/>
                    </a:lnTo>
                    <a:lnTo>
                      <a:pt x="453" y="854"/>
                    </a:lnTo>
                    <a:lnTo>
                      <a:pt x="435" y="824"/>
                    </a:lnTo>
                    <a:lnTo>
                      <a:pt x="422" y="795"/>
                    </a:lnTo>
                    <a:lnTo>
                      <a:pt x="408" y="768"/>
                    </a:lnTo>
                    <a:lnTo>
                      <a:pt x="396" y="742"/>
                    </a:lnTo>
                    <a:lnTo>
                      <a:pt x="385" y="718"/>
                    </a:lnTo>
                    <a:lnTo>
                      <a:pt x="373" y="690"/>
                    </a:lnTo>
                    <a:lnTo>
                      <a:pt x="363" y="662"/>
                    </a:lnTo>
                    <a:lnTo>
                      <a:pt x="354" y="635"/>
                    </a:lnTo>
                    <a:lnTo>
                      <a:pt x="344" y="605"/>
                    </a:lnTo>
                    <a:lnTo>
                      <a:pt x="336" y="580"/>
                    </a:lnTo>
                    <a:lnTo>
                      <a:pt x="328" y="548"/>
                    </a:lnTo>
                    <a:lnTo>
                      <a:pt x="320" y="517"/>
                    </a:lnTo>
                    <a:lnTo>
                      <a:pt x="313" y="486"/>
                    </a:lnTo>
                    <a:lnTo>
                      <a:pt x="308" y="453"/>
                    </a:lnTo>
                    <a:lnTo>
                      <a:pt x="302" y="419"/>
                    </a:lnTo>
                    <a:lnTo>
                      <a:pt x="300" y="390"/>
                    </a:lnTo>
                    <a:lnTo>
                      <a:pt x="297" y="358"/>
                    </a:lnTo>
                    <a:lnTo>
                      <a:pt x="296" y="322"/>
                    </a:lnTo>
                    <a:lnTo>
                      <a:pt x="296" y="292"/>
                    </a:lnTo>
                    <a:lnTo>
                      <a:pt x="296" y="255"/>
                    </a:lnTo>
                    <a:lnTo>
                      <a:pt x="373" y="255"/>
                    </a:lnTo>
                    <a:lnTo>
                      <a:pt x="194" y="0"/>
                    </a:lnTo>
                    <a:lnTo>
                      <a:pt x="0" y="255"/>
                    </a:lnTo>
                    <a:lnTo>
                      <a:pt x="73" y="255"/>
                    </a:lnTo>
                    <a:lnTo>
                      <a:pt x="73" y="296"/>
                    </a:lnTo>
                    <a:lnTo>
                      <a:pt x="74" y="333"/>
                    </a:lnTo>
                    <a:lnTo>
                      <a:pt x="77" y="371"/>
                    </a:lnTo>
                    <a:lnTo>
                      <a:pt x="80" y="405"/>
                    </a:lnTo>
                    <a:lnTo>
                      <a:pt x="83" y="437"/>
                    </a:lnTo>
                    <a:lnTo>
                      <a:pt x="87" y="468"/>
                    </a:lnTo>
                    <a:lnTo>
                      <a:pt x="92" y="502"/>
                    </a:lnTo>
                    <a:lnTo>
                      <a:pt x="97" y="532"/>
                    </a:lnTo>
                    <a:lnTo>
                      <a:pt x="103" y="561"/>
                    </a:lnTo>
                    <a:lnTo>
                      <a:pt x="110" y="592"/>
                    </a:lnTo>
                    <a:lnTo>
                      <a:pt x="119" y="631"/>
                    </a:lnTo>
                    <a:lnTo>
                      <a:pt x="127" y="661"/>
                    </a:lnTo>
                    <a:lnTo>
                      <a:pt x="137" y="691"/>
                    </a:lnTo>
                    <a:lnTo>
                      <a:pt x="146" y="719"/>
                    </a:lnTo>
                    <a:lnTo>
                      <a:pt x="159" y="753"/>
                    </a:lnTo>
                    <a:lnTo>
                      <a:pt x="171" y="785"/>
                    </a:lnTo>
                    <a:lnTo>
                      <a:pt x="183" y="813"/>
                    </a:lnTo>
                    <a:lnTo>
                      <a:pt x="195" y="842"/>
                    </a:lnTo>
                    <a:lnTo>
                      <a:pt x="211" y="874"/>
                    </a:lnTo>
                    <a:lnTo>
                      <a:pt x="226" y="904"/>
                    </a:lnTo>
                    <a:lnTo>
                      <a:pt x="241" y="932"/>
                    </a:lnTo>
                    <a:lnTo>
                      <a:pt x="256" y="960"/>
                    </a:lnTo>
                    <a:lnTo>
                      <a:pt x="271" y="985"/>
                    </a:lnTo>
                    <a:lnTo>
                      <a:pt x="287" y="1011"/>
                    </a:lnTo>
                    <a:lnTo>
                      <a:pt x="304" y="1036"/>
                    </a:lnTo>
                    <a:lnTo>
                      <a:pt x="323" y="1064"/>
                    </a:lnTo>
                    <a:lnTo>
                      <a:pt x="342" y="1091"/>
                    </a:lnTo>
                    <a:lnTo>
                      <a:pt x="362" y="1116"/>
                    </a:lnTo>
                    <a:lnTo>
                      <a:pt x="382" y="1140"/>
                    </a:lnTo>
                    <a:lnTo>
                      <a:pt x="401" y="1163"/>
                    </a:lnTo>
                    <a:lnTo>
                      <a:pt x="420" y="1185"/>
                    </a:lnTo>
                    <a:lnTo>
                      <a:pt x="438" y="1204"/>
                    </a:lnTo>
                    <a:lnTo>
                      <a:pt x="461" y="1228"/>
                    </a:lnTo>
                    <a:lnTo>
                      <a:pt x="486" y="1250"/>
                    </a:lnTo>
                    <a:lnTo>
                      <a:pt x="505" y="1269"/>
                    </a:lnTo>
                    <a:lnTo>
                      <a:pt x="528" y="1289"/>
                    </a:lnTo>
                    <a:lnTo>
                      <a:pt x="551" y="1308"/>
                    </a:lnTo>
                    <a:lnTo>
                      <a:pt x="575" y="1329"/>
                    </a:lnTo>
                    <a:lnTo>
                      <a:pt x="600" y="1348"/>
                    </a:lnTo>
                    <a:lnTo>
                      <a:pt x="623" y="1365"/>
                    </a:lnTo>
                    <a:lnTo>
                      <a:pt x="648" y="1386"/>
                    </a:lnTo>
                    <a:lnTo>
                      <a:pt x="670" y="1401"/>
                    </a:lnTo>
                    <a:lnTo>
                      <a:pt x="692" y="1416"/>
                    </a:lnTo>
                    <a:lnTo>
                      <a:pt x="708" y="1425"/>
                    </a:lnTo>
                    <a:lnTo>
                      <a:pt x="722" y="1436"/>
                    </a:lnTo>
                    <a:lnTo>
                      <a:pt x="734" y="1444"/>
                    </a:lnTo>
                    <a:lnTo>
                      <a:pt x="746" y="1450"/>
                    </a:lnTo>
                    <a:lnTo>
                      <a:pt x="760" y="1458"/>
                    </a:lnTo>
                    <a:lnTo>
                      <a:pt x="776" y="1465"/>
                    </a:lnTo>
                    <a:lnTo>
                      <a:pt x="792" y="1473"/>
                    </a:lnTo>
                    <a:lnTo>
                      <a:pt x="807" y="1481"/>
                    </a:lnTo>
                    <a:lnTo>
                      <a:pt x="819" y="1488"/>
                    </a:lnTo>
                    <a:lnTo>
                      <a:pt x="834" y="1496"/>
                    </a:lnTo>
                    <a:lnTo>
                      <a:pt x="851" y="1504"/>
                    </a:lnTo>
                    <a:lnTo>
                      <a:pt x="867" y="1511"/>
                    </a:lnTo>
                    <a:lnTo>
                      <a:pt x="885" y="1520"/>
                    </a:lnTo>
                    <a:lnTo>
                      <a:pt x="900" y="1526"/>
                    </a:lnTo>
                    <a:lnTo>
                      <a:pt x="913" y="1532"/>
                    </a:lnTo>
                    <a:lnTo>
                      <a:pt x="929" y="1538"/>
                    </a:lnTo>
                    <a:lnTo>
                      <a:pt x="946" y="1545"/>
                    </a:lnTo>
                    <a:lnTo>
                      <a:pt x="962" y="1550"/>
                    </a:lnTo>
                    <a:lnTo>
                      <a:pt x="974" y="1554"/>
                    </a:lnTo>
                    <a:lnTo>
                      <a:pt x="989" y="156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BE" sz="1350"/>
              </a:p>
            </p:txBody>
          </p:sp>
          <p:sp>
            <p:nvSpPr>
              <p:cNvPr id="731148" name="Text Box 12"/>
              <p:cNvSpPr txBox="1">
                <a:spLocks noChangeArrowheads="1"/>
              </p:cNvSpPr>
              <p:nvPr/>
            </p:nvSpPr>
            <p:spPr bwMode="auto">
              <a:xfrm>
                <a:off x="2130" y="1055"/>
                <a:ext cx="1478" cy="693"/>
              </a:xfrm>
              <a:prstGeom prst="rect">
                <a:avLst/>
              </a:prstGeom>
              <a:noFill/>
              <a:ln w="38100">
                <a:noFill/>
                <a:miter lim="800000"/>
                <a:headEnd/>
                <a:tailEnd/>
              </a:ln>
              <a:effectLst/>
            </p:spPr>
            <p:txBody>
              <a:bodyPr wrap="none" anchor="ctr">
                <a:spAutoFit/>
              </a:bodyPr>
              <a:lstStyle/>
              <a:p>
                <a:pPr algn="ctr">
                  <a:defRPr/>
                </a:pPr>
                <a:r>
                  <a:rPr lang="en-US" sz="2400" b="1">
                    <a:solidFill>
                      <a:srgbClr val="FFFFFF"/>
                    </a:solidFill>
                    <a:effectLst>
                      <a:outerShdw blurRad="38100" dist="38100" dir="2700000" algn="tl">
                        <a:srgbClr val="000000"/>
                      </a:outerShdw>
                    </a:effectLst>
                    <a:latin typeface="Century Gothic" pitchFamily="34" charset="0"/>
                  </a:rPr>
                  <a:t>HEAT</a:t>
                </a:r>
              </a:p>
            </p:txBody>
          </p:sp>
          <p:sp>
            <p:nvSpPr>
              <p:cNvPr id="731149" name="Text Box 13"/>
              <p:cNvSpPr txBox="1">
                <a:spLocks noChangeArrowheads="1"/>
              </p:cNvSpPr>
              <p:nvPr/>
            </p:nvSpPr>
            <p:spPr bwMode="auto">
              <a:xfrm rot="18552812">
                <a:off x="2791" y="2287"/>
                <a:ext cx="1370" cy="748"/>
              </a:xfrm>
              <a:prstGeom prst="rect">
                <a:avLst/>
              </a:prstGeom>
              <a:noFill/>
              <a:ln w="38100">
                <a:noFill/>
                <a:miter lim="800000"/>
                <a:headEnd/>
                <a:tailEnd/>
              </a:ln>
              <a:effectLst/>
            </p:spPr>
            <p:txBody>
              <a:bodyPr wrap="none" anchor="ctr">
                <a:spAutoFit/>
              </a:bodyPr>
              <a:lstStyle/>
              <a:p>
                <a:pPr algn="ctr">
                  <a:defRPr/>
                </a:pPr>
                <a:r>
                  <a:rPr lang="en-US" sz="2400" b="1">
                    <a:solidFill>
                      <a:srgbClr val="FFFFFF"/>
                    </a:solidFill>
                    <a:effectLst>
                      <a:outerShdw blurRad="38100" dist="38100" dir="2700000" algn="tl">
                        <a:srgbClr val="000000"/>
                      </a:outerShdw>
                    </a:effectLst>
                    <a:latin typeface="Century Gothic" pitchFamily="34" charset="0"/>
                  </a:rPr>
                  <a:t>HEAT</a:t>
                </a:r>
              </a:p>
            </p:txBody>
          </p:sp>
          <p:sp>
            <p:nvSpPr>
              <p:cNvPr id="731150" name="Text Box 14"/>
              <p:cNvSpPr txBox="1">
                <a:spLocks noChangeArrowheads="1"/>
              </p:cNvSpPr>
              <p:nvPr/>
            </p:nvSpPr>
            <p:spPr bwMode="auto">
              <a:xfrm rot="3262890">
                <a:off x="1637" y="2312"/>
                <a:ext cx="1370" cy="748"/>
              </a:xfrm>
              <a:prstGeom prst="rect">
                <a:avLst/>
              </a:prstGeom>
              <a:noFill/>
              <a:ln w="38100">
                <a:noFill/>
                <a:miter lim="800000"/>
                <a:headEnd/>
                <a:tailEnd/>
              </a:ln>
              <a:effectLst/>
            </p:spPr>
            <p:txBody>
              <a:bodyPr wrap="none" anchor="ctr">
                <a:spAutoFit/>
              </a:bodyPr>
              <a:lstStyle/>
              <a:p>
                <a:pPr algn="ctr">
                  <a:defRPr/>
                </a:pPr>
                <a:r>
                  <a:rPr lang="en-US" sz="2400" b="1">
                    <a:solidFill>
                      <a:srgbClr val="FFFFFF"/>
                    </a:solidFill>
                    <a:effectLst>
                      <a:outerShdw blurRad="38100" dist="38100" dir="2700000" algn="tl">
                        <a:srgbClr val="000000"/>
                      </a:outerShdw>
                    </a:effectLst>
                    <a:latin typeface="Century Gothic" pitchFamily="34" charset="0"/>
                  </a:rPr>
                  <a:t>HEAT</a:t>
                </a:r>
              </a:p>
            </p:txBody>
          </p:sp>
          <p:sp>
            <p:nvSpPr>
              <p:cNvPr id="731151" name="Text Box 15"/>
              <p:cNvSpPr txBox="1">
                <a:spLocks noChangeArrowheads="1"/>
              </p:cNvSpPr>
              <p:nvPr/>
            </p:nvSpPr>
            <p:spPr bwMode="auto">
              <a:xfrm>
                <a:off x="2642" y="3287"/>
                <a:ext cx="2946" cy="555"/>
              </a:xfrm>
              <a:prstGeom prst="rect">
                <a:avLst/>
              </a:prstGeom>
              <a:noFill/>
              <a:ln w="38100">
                <a:noFill/>
                <a:miter lim="800000"/>
                <a:headEnd/>
                <a:tailEnd/>
              </a:ln>
              <a:effectLst/>
            </p:spPr>
            <p:txBody>
              <a:bodyPr wrap="none" anchor="ctr">
                <a:spAutoFit/>
              </a:bodyPr>
              <a:lstStyle/>
              <a:p>
                <a:pPr algn="ctr">
                  <a:defRPr/>
                </a:pPr>
                <a:r>
                  <a:rPr lang="en-US" b="1" dirty="0">
                    <a:effectLst>
                      <a:outerShdw blurRad="38100" dist="38100" dir="2700000" algn="tl">
                        <a:srgbClr val="000000"/>
                      </a:outerShdw>
                    </a:effectLst>
                    <a:latin typeface="Arial" panose="020B0604020202020204" pitchFamily="34" charset="0"/>
                    <a:cs typeface="Arial" panose="020B0604020202020204" pitchFamily="34" charset="0"/>
                  </a:rPr>
                  <a:t>EVAPORATES!</a:t>
                </a:r>
              </a:p>
            </p:txBody>
          </p:sp>
        </p:grpSp>
        <p:sp>
          <p:nvSpPr>
            <p:cNvPr id="14387" name="Line 16"/>
            <p:cNvSpPr>
              <a:spLocks noChangeShapeType="1"/>
            </p:cNvSpPr>
            <p:nvPr/>
          </p:nvSpPr>
          <p:spPr bwMode="auto">
            <a:xfrm flipH="1">
              <a:off x="4008" y="789"/>
              <a:ext cx="1163" cy="692"/>
            </a:xfrm>
            <a:prstGeom prst="line">
              <a:avLst/>
            </a:prstGeom>
            <a:noFill/>
            <a:ln w="2540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nl-BE" sz="1350"/>
            </a:p>
          </p:txBody>
        </p:sp>
        <p:sp>
          <p:nvSpPr>
            <p:cNvPr id="14388" name="Line 17"/>
            <p:cNvSpPr>
              <a:spLocks noChangeShapeType="1"/>
            </p:cNvSpPr>
            <p:nvPr/>
          </p:nvSpPr>
          <p:spPr bwMode="auto">
            <a:xfrm flipH="1">
              <a:off x="1104" y="2912"/>
              <a:ext cx="680" cy="504"/>
            </a:xfrm>
            <a:prstGeom prst="line">
              <a:avLst/>
            </a:prstGeom>
            <a:noFill/>
            <a:ln w="2540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nl-BE" sz="1350"/>
            </a:p>
          </p:txBody>
        </p:sp>
      </p:grpSp>
      <p:sp>
        <p:nvSpPr>
          <p:cNvPr id="731154" name="Text Box 18"/>
          <p:cNvSpPr txBox="1">
            <a:spLocks noChangeArrowheads="1"/>
          </p:cNvSpPr>
          <p:nvPr/>
        </p:nvSpPr>
        <p:spPr bwMode="auto">
          <a:xfrm>
            <a:off x="3092139" y="1053779"/>
            <a:ext cx="2966488" cy="415498"/>
          </a:xfrm>
          <a:prstGeom prst="rect">
            <a:avLst/>
          </a:prstGeom>
          <a:noFill/>
          <a:ln w="38100">
            <a:noFill/>
            <a:miter lim="800000"/>
            <a:headEnd/>
            <a:tailEnd/>
          </a:ln>
          <a:effectLst/>
        </p:spPr>
        <p:txBody>
          <a:bodyPr wrap="square">
            <a:spAutoFit/>
          </a:bodyPr>
          <a:lstStyle/>
          <a:p>
            <a:pPr>
              <a:spcBef>
                <a:spcPct val="20000"/>
              </a:spcBef>
              <a:buClr>
                <a:srgbClr val="FBE53B"/>
              </a:buClr>
              <a:buSzPct val="90000"/>
              <a:buFont typeface="Symbol" pitchFamily="18" charset="2"/>
              <a:buNone/>
              <a:defRPr/>
            </a:pPr>
            <a:r>
              <a:rPr lang="en-US" sz="2000" b="1" dirty="0" smtClean="0">
                <a:solidFill>
                  <a:srgbClr val="0B5971"/>
                </a:solidFill>
                <a:latin typeface="Arial" panose="020B0604020202020204" pitchFamily="34" charset="0"/>
                <a:cs typeface="Arial" panose="020B0604020202020204" pitchFamily="34" charset="0"/>
              </a:rPr>
              <a:t>Principle of operation</a:t>
            </a:r>
            <a:endParaRPr lang="en-US" sz="2000" b="1" dirty="0">
              <a:solidFill>
                <a:srgbClr val="0B5971"/>
              </a:solidFill>
              <a:latin typeface="Arial" panose="020B0604020202020204" pitchFamily="34" charset="0"/>
              <a:cs typeface="Arial" panose="020B0604020202020204" pitchFamily="34" charset="0"/>
            </a:endParaRPr>
          </a:p>
        </p:txBody>
      </p:sp>
      <p:grpSp>
        <p:nvGrpSpPr>
          <p:cNvPr id="4" name="Group 48"/>
          <p:cNvGrpSpPr>
            <a:grpSpLocks/>
          </p:cNvGrpSpPr>
          <p:nvPr/>
        </p:nvGrpSpPr>
        <p:grpSpPr bwMode="auto">
          <a:xfrm>
            <a:off x="5562600" y="1200150"/>
            <a:ext cx="3732609" cy="3305175"/>
            <a:chOff x="2661" y="912"/>
            <a:chExt cx="3135" cy="2776"/>
          </a:xfrm>
        </p:grpSpPr>
        <p:sp>
          <p:nvSpPr>
            <p:cNvPr id="20" name="Rectangle 4"/>
            <p:cNvSpPr>
              <a:spLocks noChangeArrowheads="1"/>
            </p:cNvSpPr>
            <p:nvPr/>
          </p:nvSpPr>
          <p:spPr bwMode="auto">
            <a:xfrm>
              <a:off x="5064" y="1656"/>
              <a:ext cx="732" cy="295"/>
            </a:xfrm>
            <a:prstGeom prst="rect">
              <a:avLst/>
            </a:prstGeom>
            <a:noFill/>
            <a:ln w="12700">
              <a:noFill/>
              <a:miter lim="800000"/>
              <a:headEnd/>
              <a:tailEnd/>
            </a:ln>
            <a:effectLst/>
          </p:spPr>
          <p:txBody>
            <a:bodyPr lIns="67866" tIns="33338" rIns="67866" bIns="33338" anchor="ctr"/>
            <a:lstStyle/>
            <a:p>
              <a:pPr>
                <a:defRPr/>
              </a:pPr>
              <a:r>
                <a:rPr lang="en-US" sz="1350" b="1" dirty="0">
                  <a:latin typeface="Futura Md BT" pitchFamily="34" charset="0"/>
                </a:rPr>
                <a:t>Hot Water</a:t>
              </a:r>
            </a:p>
            <a:p>
              <a:pPr>
                <a:defRPr/>
              </a:pPr>
              <a:r>
                <a:rPr lang="en-US" sz="1350" b="1" dirty="0">
                  <a:latin typeface="Futura Md BT" pitchFamily="34" charset="0"/>
                </a:rPr>
                <a:t> In</a:t>
              </a:r>
            </a:p>
          </p:txBody>
        </p:sp>
        <p:sp>
          <p:nvSpPr>
            <p:cNvPr id="21" name="Rectangle 5"/>
            <p:cNvSpPr>
              <a:spLocks noChangeArrowheads="1"/>
            </p:cNvSpPr>
            <p:nvPr/>
          </p:nvSpPr>
          <p:spPr bwMode="auto">
            <a:xfrm>
              <a:off x="2661" y="912"/>
              <a:ext cx="2498" cy="295"/>
            </a:xfrm>
            <a:prstGeom prst="rect">
              <a:avLst/>
            </a:prstGeom>
            <a:noFill/>
            <a:ln w="12700">
              <a:noFill/>
              <a:miter lim="800000"/>
              <a:headEnd/>
              <a:tailEnd/>
            </a:ln>
            <a:effectLst/>
          </p:spPr>
          <p:txBody>
            <a:bodyPr lIns="67866" tIns="33338" rIns="67866" bIns="33338" anchor="ctr"/>
            <a:lstStyle/>
            <a:p>
              <a:pPr algn="ctr">
                <a:defRPr/>
              </a:pPr>
              <a:r>
                <a:rPr lang="en-US" sz="1350" b="1" dirty="0">
                  <a:latin typeface="Futura Md BT" pitchFamily="34" charset="0"/>
                </a:rPr>
                <a:t>Hot Saturated Discharge Air</a:t>
              </a:r>
            </a:p>
          </p:txBody>
        </p:sp>
        <p:sp>
          <p:nvSpPr>
            <p:cNvPr id="14345" name="AutoShape 6"/>
            <p:cNvSpPr>
              <a:spLocks noChangeArrowheads="1"/>
            </p:cNvSpPr>
            <p:nvPr/>
          </p:nvSpPr>
          <p:spPr bwMode="auto">
            <a:xfrm rot="10800000" flipH="1" flipV="1">
              <a:off x="3227" y="1571"/>
              <a:ext cx="1228" cy="17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952 w 21600"/>
                <a:gd name="T13" fmla="*/ 1895 h 21600"/>
                <a:gd name="T14" fmla="*/ 19648 w 21600"/>
                <a:gd name="T15" fmla="*/ 19705 h 21600"/>
              </a:gdLst>
              <a:ahLst/>
              <a:cxnLst>
                <a:cxn ang="T8">
                  <a:pos x="T0" y="T1"/>
                </a:cxn>
                <a:cxn ang="T9">
                  <a:pos x="T2" y="T3"/>
                </a:cxn>
                <a:cxn ang="T10">
                  <a:pos x="T4" y="T5"/>
                </a:cxn>
                <a:cxn ang="T11">
                  <a:pos x="T6" y="T7"/>
                </a:cxn>
              </a:cxnLst>
              <a:rect l="T12" t="T13" r="T14" b="T15"/>
              <a:pathLst>
                <a:path w="21600" h="21600">
                  <a:moveTo>
                    <a:pt x="0" y="0"/>
                  </a:moveTo>
                  <a:lnTo>
                    <a:pt x="287" y="21600"/>
                  </a:lnTo>
                  <a:lnTo>
                    <a:pt x="21313" y="21600"/>
                  </a:lnTo>
                  <a:lnTo>
                    <a:pt x="21600" y="0"/>
                  </a:lnTo>
                  <a:close/>
                </a:path>
              </a:pathLst>
            </a:custGeom>
            <a:solidFill>
              <a:srgbClr val="CECECE"/>
            </a:solidFill>
            <a:ln w="25400">
              <a:solidFill>
                <a:schemeClr val="tx1"/>
              </a:solidFill>
              <a:miter lim="800000"/>
              <a:headEnd/>
              <a:tailEnd/>
            </a:ln>
          </p:spPr>
          <p:txBody>
            <a:bodyPr wrap="none" anchor="ctr"/>
            <a:lstStyle/>
            <a:p>
              <a:endParaRPr lang="nl-BE" sz="1350"/>
            </a:p>
          </p:txBody>
        </p:sp>
        <p:sp>
          <p:nvSpPr>
            <p:cNvPr id="14346" name="Rectangle 7"/>
            <p:cNvSpPr>
              <a:spLocks noChangeArrowheads="1"/>
            </p:cNvSpPr>
            <p:nvPr/>
          </p:nvSpPr>
          <p:spPr bwMode="auto">
            <a:xfrm>
              <a:off x="3168" y="1728"/>
              <a:ext cx="1305" cy="1960"/>
            </a:xfrm>
            <a:prstGeom prst="rect">
              <a:avLst/>
            </a:prstGeom>
            <a:solidFill>
              <a:srgbClr val="CECECE"/>
            </a:solidFill>
            <a:ln w="254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4347" name="Line 8"/>
            <p:cNvSpPr>
              <a:spLocks noChangeShapeType="1"/>
            </p:cNvSpPr>
            <p:nvPr/>
          </p:nvSpPr>
          <p:spPr bwMode="auto">
            <a:xfrm>
              <a:off x="3315" y="2019"/>
              <a:ext cx="1584" cy="0"/>
            </a:xfrm>
            <a:prstGeom prst="line">
              <a:avLst/>
            </a:prstGeom>
            <a:solidFill>
              <a:srgbClr val="FF0000"/>
            </a:solidFill>
            <a:ln w="76200">
              <a:solidFill>
                <a:srgbClr val="FF0000"/>
              </a:solidFill>
              <a:round/>
              <a:headEnd/>
              <a:tailEnd/>
            </a:ln>
          </p:spPr>
          <p:txBody>
            <a:bodyPr wrap="none" anchor="ctr"/>
            <a:lstStyle/>
            <a:p>
              <a:endParaRPr lang="nl-BE" sz="1350"/>
            </a:p>
          </p:txBody>
        </p:sp>
        <p:sp>
          <p:nvSpPr>
            <p:cNvPr id="14348" name="Freeform 9"/>
            <p:cNvSpPr>
              <a:spLocks/>
            </p:cNvSpPr>
            <p:nvPr/>
          </p:nvSpPr>
          <p:spPr bwMode="auto">
            <a:xfrm>
              <a:off x="3236" y="2019"/>
              <a:ext cx="79" cy="178"/>
            </a:xfrm>
            <a:custGeom>
              <a:avLst/>
              <a:gdLst>
                <a:gd name="T0" fmla="*/ 62 w 85"/>
                <a:gd name="T1" fmla="*/ 0 h 155"/>
                <a:gd name="T2" fmla="*/ 59 w 85"/>
                <a:gd name="T3" fmla="*/ 0 h 155"/>
                <a:gd name="T4" fmla="*/ 64 w 85"/>
                <a:gd name="T5" fmla="*/ 0 h 155"/>
                <a:gd name="T6" fmla="*/ 60 w 85"/>
                <a:gd name="T7" fmla="*/ 0 h 155"/>
                <a:gd name="T8" fmla="*/ 55 w 85"/>
                <a:gd name="T9" fmla="*/ 0 h 155"/>
                <a:gd name="T10" fmla="*/ 51 w 85"/>
                <a:gd name="T11" fmla="*/ 1 h 155"/>
                <a:gd name="T12" fmla="*/ 46 w 85"/>
                <a:gd name="T13" fmla="*/ 3 h 155"/>
                <a:gd name="T14" fmla="*/ 41 w 85"/>
                <a:gd name="T15" fmla="*/ 9 h 155"/>
                <a:gd name="T16" fmla="*/ 36 w 85"/>
                <a:gd name="T17" fmla="*/ 15 h 155"/>
                <a:gd name="T18" fmla="*/ 31 w 85"/>
                <a:gd name="T19" fmla="*/ 15 h 155"/>
                <a:gd name="T20" fmla="*/ 29 w 85"/>
                <a:gd name="T21" fmla="*/ 23 h 155"/>
                <a:gd name="T22" fmla="*/ 24 w 85"/>
                <a:gd name="T23" fmla="*/ 29 h 155"/>
                <a:gd name="T24" fmla="*/ 19 w 85"/>
                <a:gd name="T25" fmla="*/ 33 h 155"/>
                <a:gd name="T26" fmla="*/ 18 w 85"/>
                <a:gd name="T27" fmla="*/ 41 h 155"/>
                <a:gd name="T28" fmla="*/ 15 w 85"/>
                <a:gd name="T29" fmla="*/ 51 h 155"/>
                <a:gd name="T30" fmla="*/ 9 w 85"/>
                <a:gd name="T31" fmla="*/ 54 h 155"/>
                <a:gd name="T32" fmla="*/ 7 w 85"/>
                <a:gd name="T33" fmla="*/ 63 h 155"/>
                <a:gd name="T34" fmla="*/ 6 w 85"/>
                <a:gd name="T35" fmla="*/ 72 h 155"/>
                <a:gd name="T36" fmla="*/ 5 w 85"/>
                <a:gd name="T37" fmla="*/ 78 h 155"/>
                <a:gd name="T38" fmla="*/ 3 w 85"/>
                <a:gd name="T39" fmla="*/ 91 h 155"/>
                <a:gd name="T40" fmla="*/ 2 w 85"/>
                <a:gd name="T41" fmla="*/ 100 h 155"/>
                <a:gd name="T42" fmla="*/ 0 w 85"/>
                <a:gd name="T43" fmla="*/ 109 h 155"/>
                <a:gd name="T44" fmla="*/ 0 w 85"/>
                <a:gd name="T45" fmla="*/ 118 h 155"/>
                <a:gd name="T46" fmla="*/ 0 w 85"/>
                <a:gd name="T47" fmla="*/ 126 h 155"/>
                <a:gd name="T48" fmla="*/ 2 w 85"/>
                <a:gd name="T49" fmla="*/ 136 h 155"/>
                <a:gd name="T50" fmla="*/ 5 w 85"/>
                <a:gd name="T51" fmla="*/ 142 h 155"/>
                <a:gd name="T52" fmla="*/ 6 w 85"/>
                <a:gd name="T53" fmla="*/ 150 h 155"/>
                <a:gd name="T54" fmla="*/ 7 w 85"/>
                <a:gd name="T55" fmla="*/ 160 h 155"/>
                <a:gd name="T56" fmla="*/ 9 w 85"/>
                <a:gd name="T57" fmla="*/ 168 h 155"/>
                <a:gd name="T58" fmla="*/ 11 w 85"/>
                <a:gd name="T59" fmla="*/ 177 h 155"/>
                <a:gd name="T60" fmla="*/ 15 w 85"/>
                <a:gd name="T61" fmla="*/ 186 h 155"/>
                <a:gd name="T62" fmla="*/ 18 w 85"/>
                <a:gd name="T63" fmla="*/ 195 h 155"/>
                <a:gd name="T64" fmla="*/ 20 w 85"/>
                <a:gd name="T65" fmla="*/ 202 h 155"/>
                <a:gd name="T66" fmla="*/ 24 w 85"/>
                <a:gd name="T67" fmla="*/ 208 h 155"/>
                <a:gd name="T68" fmla="*/ 29 w 85"/>
                <a:gd name="T69" fmla="*/ 215 h 155"/>
                <a:gd name="T70" fmla="*/ 33 w 85"/>
                <a:gd name="T71" fmla="*/ 220 h 155"/>
                <a:gd name="T72" fmla="*/ 38 w 85"/>
                <a:gd name="T73" fmla="*/ 224 h 155"/>
                <a:gd name="T74" fmla="*/ 43 w 85"/>
                <a:gd name="T75" fmla="*/ 227 h 155"/>
                <a:gd name="T76" fmla="*/ 47 w 85"/>
                <a:gd name="T77" fmla="*/ 229 h 155"/>
                <a:gd name="T78" fmla="*/ 52 w 85"/>
                <a:gd name="T79" fmla="*/ 232 h 155"/>
                <a:gd name="T80" fmla="*/ 57 w 85"/>
                <a:gd name="T81" fmla="*/ 233 h 155"/>
                <a:gd name="T82" fmla="*/ 62 w 85"/>
                <a:gd name="T83" fmla="*/ 233 h 155"/>
                <a:gd name="T84" fmla="*/ 67 w 85"/>
                <a:gd name="T85" fmla="*/ 233 h 155"/>
                <a:gd name="T86" fmla="*/ 67 w 85"/>
                <a:gd name="T87" fmla="*/ 232 h 15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5"/>
                <a:gd name="T133" fmla="*/ 0 h 155"/>
                <a:gd name="T134" fmla="*/ 85 w 85"/>
                <a:gd name="T135" fmla="*/ 155 h 15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5" h="155">
                  <a:moveTo>
                    <a:pt x="78" y="0"/>
                  </a:moveTo>
                  <a:lnTo>
                    <a:pt x="74" y="0"/>
                  </a:lnTo>
                  <a:lnTo>
                    <a:pt x="80" y="0"/>
                  </a:lnTo>
                  <a:lnTo>
                    <a:pt x="75" y="0"/>
                  </a:lnTo>
                  <a:lnTo>
                    <a:pt x="69" y="0"/>
                  </a:lnTo>
                  <a:lnTo>
                    <a:pt x="63" y="1"/>
                  </a:lnTo>
                  <a:lnTo>
                    <a:pt x="57" y="3"/>
                  </a:lnTo>
                  <a:lnTo>
                    <a:pt x="51" y="6"/>
                  </a:lnTo>
                  <a:lnTo>
                    <a:pt x="45" y="10"/>
                  </a:lnTo>
                  <a:lnTo>
                    <a:pt x="39" y="10"/>
                  </a:lnTo>
                  <a:lnTo>
                    <a:pt x="36" y="15"/>
                  </a:lnTo>
                  <a:lnTo>
                    <a:pt x="30" y="19"/>
                  </a:lnTo>
                  <a:lnTo>
                    <a:pt x="24" y="22"/>
                  </a:lnTo>
                  <a:lnTo>
                    <a:pt x="21" y="27"/>
                  </a:lnTo>
                  <a:lnTo>
                    <a:pt x="18" y="33"/>
                  </a:lnTo>
                  <a:lnTo>
                    <a:pt x="12" y="36"/>
                  </a:lnTo>
                  <a:lnTo>
                    <a:pt x="9" y="42"/>
                  </a:lnTo>
                  <a:lnTo>
                    <a:pt x="6" y="48"/>
                  </a:lnTo>
                  <a:lnTo>
                    <a:pt x="5" y="51"/>
                  </a:lnTo>
                  <a:lnTo>
                    <a:pt x="3" y="60"/>
                  </a:lnTo>
                  <a:lnTo>
                    <a:pt x="2" y="66"/>
                  </a:lnTo>
                  <a:lnTo>
                    <a:pt x="0" y="72"/>
                  </a:lnTo>
                  <a:lnTo>
                    <a:pt x="0" y="78"/>
                  </a:lnTo>
                  <a:lnTo>
                    <a:pt x="0" y="84"/>
                  </a:lnTo>
                  <a:lnTo>
                    <a:pt x="2" y="90"/>
                  </a:lnTo>
                  <a:lnTo>
                    <a:pt x="5" y="94"/>
                  </a:lnTo>
                  <a:lnTo>
                    <a:pt x="6" y="99"/>
                  </a:lnTo>
                  <a:lnTo>
                    <a:pt x="9" y="105"/>
                  </a:lnTo>
                  <a:lnTo>
                    <a:pt x="12" y="111"/>
                  </a:lnTo>
                  <a:lnTo>
                    <a:pt x="14" y="117"/>
                  </a:lnTo>
                  <a:lnTo>
                    <a:pt x="18" y="123"/>
                  </a:lnTo>
                  <a:lnTo>
                    <a:pt x="21" y="129"/>
                  </a:lnTo>
                  <a:lnTo>
                    <a:pt x="26" y="133"/>
                  </a:lnTo>
                  <a:lnTo>
                    <a:pt x="30" y="138"/>
                  </a:lnTo>
                  <a:lnTo>
                    <a:pt x="35" y="142"/>
                  </a:lnTo>
                  <a:lnTo>
                    <a:pt x="41" y="145"/>
                  </a:lnTo>
                  <a:lnTo>
                    <a:pt x="47" y="148"/>
                  </a:lnTo>
                  <a:lnTo>
                    <a:pt x="53" y="150"/>
                  </a:lnTo>
                  <a:lnTo>
                    <a:pt x="59" y="151"/>
                  </a:lnTo>
                  <a:lnTo>
                    <a:pt x="65" y="153"/>
                  </a:lnTo>
                  <a:lnTo>
                    <a:pt x="71" y="154"/>
                  </a:lnTo>
                  <a:lnTo>
                    <a:pt x="77" y="154"/>
                  </a:lnTo>
                  <a:lnTo>
                    <a:pt x="83" y="154"/>
                  </a:lnTo>
                  <a:lnTo>
                    <a:pt x="84" y="153"/>
                  </a:lnTo>
                </a:path>
              </a:pathLst>
            </a:custGeom>
            <a:noFill/>
            <a:ln w="76200" cap="rnd">
              <a:solidFill>
                <a:srgbClr val="FF0000"/>
              </a:solidFill>
              <a:round/>
              <a:headEnd/>
              <a:tailEnd/>
            </a:ln>
          </p:spPr>
          <p:txBody>
            <a:bodyPr/>
            <a:lstStyle/>
            <a:p>
              <a:endParaRPr lang="nl-BE" sz="1350"/>
            </a:p>
          </p:txBody>
        </p:sp>
        <p:sp>
          <p:nvSpPr>
            <p:cNvPr id="14349" name="Line 10"/>
            <p:cNvSpPr>
              <a:spLocks noChangeShapeType="1"/>
            </p:cNvSpPr>
            <p:nvPr/>
          </p:nvSpPr>
          <p:spPr bwMode="auto">
            <a:xfrm>
              <a:off x="3316" y="2194"/>
              <a:ext cx="997" cy="3"/>
            </a:xfrm>
            <a:prstGeom prst="line">
              <a:avLst/>
            </a:prstGeom>
            <a:noFill/>
            <a:ln w="76200">
              <a:solidFill>
                <a:srgbClr val="8901F3"/>
              </a:solidFill>
              <a:round/>
              <a:headEnd/>
              <a:tailEnd/>
            </a:ln>
            <a:extLst>
              <a:ext uri="{909E8E84-426E-40DD-AFC4-6F175D3DCCD1}">
                <a14:hiddenFill xmlns:a14="http://schemas.microsoft.com/office/drawing/2010/main">
                  <a:noFill/>
                </a14:hiddenFill>
              </a:ext>
            </a:extLst>
          </p:spPr>
          <p:txBody>
            <a:bodyPr wrap="none" anchor="ctr"/>
            <a:lstStyle/>
            <a:p>
              <a:endParaRPr lang="nl-BE" sz="1350"/>
            </a:p>
          </p:txBody>
        </p:sp>
        <p:sp>
          <p:nvSpPr>
            <p:cNvPr id="14350" name="Line 11"/>
            <p:cNvSpPr>
              <a:spLocks noChangeShapeType="1"/>
            </p:cNvSpPr>
            <p:nvPr/>
          </p:nvSpPr>
          <p:spPr bwMode="auto">
            <a:xfrm>
              <a:off x="3324" y="2351"/>
              <a:ext cx="992" cy="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nl-BE" sz="1350"/>
            </a:p>
          </p:txBody>
        </p:sp>
        <p:sp>
          <p:nvSpPr>
            <p:cNvPr id="14351" name="Freeform 12"/>
            <p:cNvSpPr>
              <a:spLocks/>
            </p:cNvSpPr>
            <p:nvPr/>
          </p:nvSpPr>
          <p:spPr bwMode="auto">
            <a:xfrm>
              <a:off x="3236" y="2351"/>
              <a:ext cx="88" cy="178"/>
            </a:xfrm>
            <a:custGeom>
              <a:avLst/>
              <a:gdLst>
                <a:gd name="T0" fmla="*/ 87 w 85"/>
                <a:gd name="T1" fmla="*/ 0 h 155"/>
                <a:gd name="T2" fmla="*/ 83 w 85"/>
                <a:gd name="T3" fmla="*/ 0 h 155"/>
                <a:gd name="T4" fmla="*/ 89 w 85"/>
                <a:gd name="T5" fmla="*/ 0 h 155"/>
                <a:gd name="T6" fmla="*/ 84 w 85"/>
                <a:gd name="T7" fmla="*/ 0 h 155"/>
                <a:gd name="T8" fmla="*/ 77 w 85"/>
                <a:gd name="T9" fmla="*/ 0 h 155"/>
                <a:gd name="T10" fmla="*/ 69 w 85"/>
                <a:gd name="T11" fmla="*/ 1 h 155"/>
                <a:gd name="T12" fmla="*/ 63 w 85"/>
                <a:gd name="T13" fmla="*/ 3 h 155"/>
                <a:gd name="T14" fmla="*/ 57 w 85"/>
                <a:gd name="T15" fmla="*/ 9 h 155"/>
                <a:gd name="T16" fmla="*/ 51 w 85"/>
                <a:gd name="T17" fmla="*/ 15 h 155"/>
                <a:gd name="T18" fmla="*/ 42 w 85"/>
                <a:gd name="T19" fmla="*/ 15 h 155"/>
                <a:gd name="T20" fmla="*/ 39 w 85"/>
                <a:gd name="T21" fmla="*/ 23 h 155"/>
                <a:gd name="T22" fmla="*/ 33 w 85"/>
                <a:gd name="T23" fmla="*/ 29 h 155"/>
                <a:gd name="T24" fmla="*/ 27 w 85"/>
                <a:gd name="T25" fmla="*/ 33 h 155"/>
                <a:gd name="T26" fmla="*/ 24 w 85"/>
                <a:gd name="T27" fmla="*/ 41 h 155"/>
                <a:gd name="T28" fmla="*/ 21 w 85"/>
                <a:gd name="T29" fmla="*/ 51 h 155"/>
                <a:gd name="T30" fmla="*/ 12 w 85"/>
                <a:gd name="T31" fmla="*/ 54 h 155"/>
                <a:gd name="T32" fmla="*/ 9 w 85"/>
                <a:gd name="T33" fmla="*/ 63 h 155"/>
                <a:gd name="T34" fmla="*/ 6 w 85"/>
                <a:gd name="T35" fmla="*/ 72 h 155"/>
                <a:gd name="T36" fmla="*/ 5 w 85"/>
                <a:gd name="T37" fmla="*/ 78 h 155"/>
                <a:gd name="T38" fmla="*/ 3 w 85"/>
                <a:gd name="T39" fmla="*/ 91 h 155"/>
                <a:gd name="T40" fmla="*/ 2 w 85"/>
                <a:gd name="T41" fmla="*/ 100 h 155"/>
                <a:gd name="T42" fmla="*/ 0 w 85"/>
                <a:gd name="T43" fmla="*/ 109 h 155"/>
                <a:gd name="T44" fmla="*/ 0 w 85"/>
                <a:gd name="T45" fmla="*/ 118 h 155"/>
                <a:gd name="T46" fmla="*/ 0 w 85"/>
                <a:gd name="T47" fmla="*/ 126 h 155"/>
                <a:gd name="T48" fmla="*/ 2 w 85"/>
                <a:gd name="T49" fmla="*/ 136 h 155"/>
                <a:gd name="T50" fmla="*/ 5 w 85"/>
                <a:gd name="T51" fmla="*/ 142 h 155"/>
                <a:gd name="T52" fmla="*/ 6 w 85"/>
                <a:gd name="T53" fmla="*/ 150 h 155"/>
                <a:gd name="T54" fmla="*/ 9 w 85"/>
                <a:gd name="T55" fmla="*/ 160 h 155"/>
                <a:gd name="T56" fmla="*/ 12 w 85"/>
                <a:gd name="T57" fmla="*/ 168 h 155"/>
                <a:gd name="T58" fmla="*/ 14 w 85"/>
                <a:gd name="T59" fmla="*/ 177 h 155"/>
                <a:gd name="T60" fmla="*/ 21 w 85"/>
                <a:gd name="T61" fmla="*/ 186 h 155"/>
                <a:gd name="T62" fmla="*/ 24 w 85"/>
                <a:gd name="T63" fmla="*/ 195 h 155"/>
                <a:gd name="T64" fmla="*/ 29 w 85"/>
                <a:gd name="T65" fmla="*/ 202 h 155"/>
                <a:gd name="T66" fmla="*/ 33 w 85"/>
                <a:gd name="T67" fmla="*/ 208 h 155"/>
                <a:gd name="T68" fmla="*/ 38 w 85"/>
                <a:gd name="T69" fmla="*/ 215 h 155"/>
                <a:gd name="T70" fmla="*/ 45 w 85"/>
                <a:gd name="T71" fmla="*/ 220 h 155"/>
                <a:gd name="T72" fmla="*/ 53 w 85"/>
                <a:gd name="T73" fmla="*/ 224 h 155"/>
                <a:gd name="T74" fmla="*/ 59 w 85"/>
                <a:gd name="T75" fmla="*/ 227 h 155"/>
                <a:gd name="T76" fmla="*/ 65 w 85"/>
                <a:gd name="T77" fmla="*/ 229 h 155"/>
                <a:gd name="T78" fmla="*/ 71 w 85"/>
                <a:gd name="T79" fmla="*/ 232 h 155"/>
                <a:gd name="T80" fmla="*/ 80 w 85"/>
                <a:gd name="T81" fmla="*/ 233 h 155"/>
                <a:gd name="T82" fmla="*/ 86 w 85"/>
                <a:gd name="T83" fmla="*/ 233 h 155"/>
                <a:gd name="T84" fmla="*/ 92 w 85"/>
                <a:gd name="T85" fmla="*/ 233 h 155"/>
                <a:gd name="T86" fmla="*/ 93 w 85"/>
                <a:gd name="T87" fmla="*/ 232 h 15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5"/>
                <a:gd name="T133" fmla="*/ 0 h 155"/>
                <a:gd name="T134" fmla="*/ 85 w 85"/>
                <a:gd name="T135" fmla="*/ 155 h 15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5" h="155">
                  <a:moveTo>
                    <a:pt x="78" y="0"/>
                  </a:moveTo>
                  <a:lnTo>
                    <a:pt x="74" y="0"/>
                  </a:lnTo>
                  <a:lnTo>
                    <a:pt x="80" y="0"/>
                  </a:lnTo>
                  <a:lnTo>
                    <a:pt x="75" y="0"/>
                  </a:lnTo>
                  <a:lnTo>
                    <a:pt x="69" y="0"/>
                  </a:lnTo>
                  <a:lnTo>
                    <a:pt x="63" y="1"/>
                  </a:lnTo>
                  <a:lnTo>
                    <a:pt x="57" y="3"/>
                  </a:lnTo>
                  <a:lnTo>
                    <a:pt x="51" y="6"/>
                  </a:lnTo>
                  <a:lnTo>
                    <a:pt x="45" y="10"/>
                  </a:lnTo>
                  <a:lnTo>
                    <a:pt x="39" y="10"/>
                  </a:lnTo>
                  <a:lnTo>
                    <a:pt x="36" y="15"/>
                  </a:lnTo>
                  <a:lnTo>
                    <a:pt x="30" y="19"/>
                  </a:lnTo>
                  <a:lnTo>
                    <a:pt x="24" y="22"/>
                  </a:lnTo>
                  <a:lnTo>
                    <a:pt x="21" y="27"/>
                  </a:lnTo>
                  <a:lnTo>
                    <a:pt x="18" y="33"/>
                  </a:lnTo>
                  <a:lnTo>
                    <a:pt x="12" y="36"/>
                  </a:lnTo>
                  <a:lnTo>
                    <a:pt x="9" y="42"/>
                  </a:lnTo>
                  <a:lnTo>
                    <a:pt x="6" y="48"/>
                  </a:lnTo>
                  <a:lnTo>
                    <a:pt x="5" y="51"/>
                  </a:lnTo>
                  <a:lnTo>
                    <a:pt x="3" y="60"/>
                  </a:lnTo>
                  <a:lnTo>
                    <a:pt x="2" y="66"/>
                  </a:lnTo>
                  <a:lnTo>
                    <a:pt x="0" y="72"/>
                  </a:lnTo>
                  <a:lnTo>
                    <a:pt x="0" y="78"/>
                  </a:lnTo>
                  <a:lnTo>
                    <a:pt x="0" y="84"/>
                  </a:lnTo>
                  <a:lnTo>
                    <a:pt x="2" y="90"/>
                  </a:lnTo>
                  <a:lnTo>
                    <a:pt x="5" y="94"/>
                  </a:lnTo>
                  <a:lnTo>
                    <a:pt x="6" y="99"/>
                  </a:lnTo>
                  <a:lnTo>
                    <a:pt x="9" y="105"/>
                  </a:lnTo>
                  <a:lnTo>
                    <a:pt x="12" y="111"/>
                  </a:lnTo>
                  <a:lnTo>
                    <a:pt x="14" y="117"/>
                  </a:lnTo>
                  <a:lnTo>
                    <a:pt x="18" y="123"/>
                  </a:lnTo>
                  <a:lnTo>
                    <a:pt x="21" y="129"/>
                  </a:lnTo>
                  <a:lnTo>
                    <a:pt x="26" y="133"/>
                  </a:lnTo>
                  <a:lnTo>
                    <a:pt x="30" y="138"/>
                  </a:lnTo>
                  <a:lnTo>
                    <a:pt x="35" y="142"/>
                  </a:lnTo>
                  <a:lnTo>
                    <a:pt x="41" y="145"/>
                  </a:lnTo>
                  <a:lnTo>
                    <a:pt x="47" y="148"/>
                  </a:lnTo>
                  <a:lnTo>
                    <a:pt x="53" y="150"/>
                  </a:lnTo>
                  <a:lnTo>
                    <a:pt x="59" y="151"/>
                  </a:lnTo>
                  <a:lnTo>
                    <a:pt x="65" y="153"/>
                  </a:lnTo>
                  <a:lnTo>
                    <a:pt x="71" y="154"/>
                  </a:lnTo>
                  <a:lnTo>
                    <a:pt x="77" y="154"/>
                  </a:lnTo>
                  <a:lnTo>
                    <a:pt x="83" y="154"/>
                  </a:lnTo>
                  <a:lnTo>
                    <a:pt x="84" y="153"/>
                  </a:lnTo>
                </a:path>
              </a:pathLst>
            </a:custGeom>
            <a:noFill/>
            <a:ln w="76200" cap="rnd">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nl-BE" sz="1350"/>
            </a:p>
          </p:txBody>
        </p:sp>
        <p:sp>
          <p:nvSpPr>
            <p:cNvPr id="14352" name="Freeform 13"/>
            <p:cNvSpPr>
              <a:spLocks/>
            </p:cNvSpPr>
            <p:nvPr/>
          </p:nvSpPr>
          <p:spPr bwMode="auto">
            <a:xfrm>
              <a:off x="4297" y="2194"/>
              <a:ext cx="78" cy="157"/>
            </a:xfrm>
            <a:custGeom>
              <a:avLst/>
              <a:gdLst>
                <a:gd name="T0" fmla="*/ 6 w 85"/>
                <a:gd name="T1" fmla="*/ 0 h 155"/>
                <a:gd name="T2" fmla="*/ 7 w 85"/>
                <a:gd name="T3" fmla="*/ 0 h 155"/>
                <a:gd name="T4" fmla="*/ 4 w 85"/>
                <a:gd name="T5" fmla="*/ 0 h 155"/>
                <a:gd name="T6" fmla="*/ 6 w 85"/>
                <a:gd name="T7" fmla="*/ 0 h 155"/>
                <a:gd name="T8" fmla="*/ 12 w 85"/>
                <a:gd name="T9" fmla="*/ 0 h 155"/>
                <a:gd name="T10" fmla="*/ 16 w 85"/>
                <a:gd name="T11" fmla="*/ 1 h 155"/>
                <a:gd name="T12" fmla="*/ 21 w 85"/>
                <a:gd name="T13" fmla="*/ 3 h 155"/>
                <a:gd name="T14" fmla="*/ 26 w 85"/>
                <a:gd name="T15" fmla="*/ 6 h 155"/>
                <a:gd name="T16" fmla="*/ 30 w 85"/>
                <a:gd name="T17" fmla="*/ 10 h 155"/>
                <a:gd name="T18" fmla="*/ 35 w 85"/>
                <a:gd name="T19" fmla="*/ 10 h 155"/>
                <a:gd name="T20" fmla="*/ 37 w 85"/>
                <a:gd name="T21" fmla="*/ 15 h 155"/>
                <a:gd name="T22" fmla="*/ 42 w 85"/>
                <a:gd name="T23" fmla="*/ 19 h 155"/>
                <a:gd name="T24" fmla="*/ 46 w 85"/>
                <a:gd name="T25" fmla="*/ 22 h 155"/>
                <a:gd name="T26" fmla="*/ 49 w 85"/>
                <a:gd name="T27" fmla="*/ 27 h 155"/>
                <a:gd name="T28" fmla="*/ 51 w 85"/>
                <a:gd name="T29" fmla="*/ 33 h 155"/>
                <a:gd name="T30" fmla="*/ 56 w 85"/>
                <a:gd name="T31" fmla="*/ 36 h 155"/>
                <a:gd name="T32" fmla="*/ 58 w 85"/>
                <a:gd name="T33" fmla="*/ 45 h 155"/>
                <a:gd name="T34" fmla="*/ 61 w 85"/>
                <a:gd name="T35" fmla="*/ 51 h 155"/>
                <a:gd name="T36" fmla="*/ 61 w 85"/>
                <a:gd name="T37" fmla="*/ 54 h 155"/>
                <a:gd name="T38" fmla="*/ 62 w 85"/>
                <a:gd name="T39" fmla="*/ 63 h 155"/>
                <a:gd name="T40" fmla="*/ 63 w 85"/>
                <a:gd name="T41" fmla="*/ 69 h 155"/>
                <a:gd name="T42" fmla="*/ 65 w 85"/>
                <a:gd name="T43" fmla="*/ 75 h 155"/>
                <a:gd name="T44" fmla="*/ 65 w 85"/>
                <a:gd name="T45" fmla="*/ 81 h 155"/>
                <a:gd name="T46" fmla="*/ 65 w 85"/>
                <a:gd name="T47" fmla="*/ 87 h 155"/>
                <a:gd name="T48" fmla="*/ 63 w 85"/>
                <a:gd name="T49" fmla="*/ 93 h 155"/>
                <a:gd name="T50" fmla="*/ 61 w 85"/>
                <a:gd name="T51" fmla="*/ 97 h 155"/>
                <a:gd name="T52" fmla="*/ 61 w 85"/>
                <a:gd name="T53" fmla="*/ 102 h 155"/>
                <a:gd name="T54" fmla="*/ 58 w 85"/>
                <a:gd name="T55" fmla="*/ 108 h 155"/>
                <a:gd name="T56" fmla="*/ 56 w 85"/>
                <a:gd name="T57" fmla="*/ 114 h 155"/>
                <a:gd name="T58" fmla="*/ 54 w 85"/>
                <a:gd name="T59" fmla="*/ 123 h 155"/>
                <a:gd name="T60" fmla="*/ 51 w 85"/>
                <a:gd name="T61" fmla="*/ 129 h 155"/>
                <a:gd name="T62" fmla="*/ 49 w 85"/>
                <a:gd name="T63" fmla="*/ 135 h 155"/>
                <a:gd name="T64" fmla="*/ 45 w 85"/>
                <a:gd name="T65" fmla="*/ 139 h 155"/>
                <a:gd name="T66" fmla="*/ 42 w 85"/>
                <a:gd name="T67" fmla="*/ 144 h 155"/>
                <a:gd name="T68" fmla="*/ 38 w 85"/>
                <a:gd name="T69" fmla="*/ 148 h 155"/>
                <a:gd name="T70" fmla="*/ 33 w 85"/>
                <a:gd name="T71" fmla="*/ 151 h 155"/>
                <a:gd name="T72" fmla="*/ 28 w 85"/>
                <a:gd name="T73" fmla="*/ 154 h 155"/>
                <a:gd name="T74" fmla="*/ 24 w 85"/>
                <a:gd name="T75" fmla="*/ 156 h 155"/>
                <a:gd name="T76" fmla="*/ 19 w 85"/>
                <a:gd name="T77" fmla="*/ 157 h 155"/>
                <a:gd name="T78" fmla="*/ 15 w 85"/>
                <a:gd name="T79" fmla="*/ 159 h 155"/>
                <a:gd name="T80" fmla="*/ 10 w 85"/>
                <a:gd name="T81" fmla="*/ 160 h 155"/>
                <a:gd name="T82" fmla="*/ 6 w 85"/>
                <a:gd name="T83" fmla="*/ 160 h 155"/>
                <a:gd name="T84" fmla="*/ 1 w 85"/>
                <a:gd name="T85" fmla="*/ 160 h 155"/>
                <a:gd name="T86" fmla="*/ 0 w 85"/>
                <a:gd name="T87" fmla="*/ 159 h 15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5"/>
                <a:gd name="T133" fmla="*/ 0 h 155"/>
                <a:gd name="T134" fmla="*/ 85 w 85"/>
                <a:gd name="T135" fmla="*/ 155 h 15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5" h="155">
                  <a:moveTo>
                    <a:pt x="6" y="0"/>
                  </a:moveTo>
                  <a:lnTo>
                    <a:pt x="10" y="0"/>
                  </a:lnTo>
                  <a:lnTo>
                    <a:pt x="4" y="0"/>
                  </a:lnTo>
                  <a:lnTo>
                    <a:pt x="9" y="0"/>
                  </a:lnTo>
                  <a:lnTo>
                    <a:pt x="15" y="0"/>
                  </a:lnTo>
                  <a:lnTo>
                    <a:pt x="21" y="1"/>
                  </a:lnTo>
                  <a:lnTo>
                    <a:pt x="27" y="3"/>
                  </a:lnTo>
                  <a:lnTo>
                    <a:pt x="33" y="6"/>
                  </a:lnTo>
                  <a:lnTo>
                    <a:pt x="39" y="10"/>
                  </a:lnTo>
                  <a:lnTo>
                    <a:pt x="45" y="10"/>
                  </a:lnTo>
                  <a:lnTo>
                    <a:pt x="48" y="15"/>
                  </a:lnTo>
                  <a:lnTo>
                    <a:pt x="54" y="19"/>
                  </a:lnTo>
                  <a:lnTo>
                    <a:pt x="60" y="22"/>
                  </a:lnTo>
                  <a:lnTo>
                    <a:pt x="63" y="27"/>
                  </a:lnTo>
                  <a:lnTo>
                    <a:pt x="66" y="33"/>
                  </a:lnTo>
                  <a:lnTo>
                    <a:pt x="72" y="36"/>
                  </a:lnTo>
                  <a:lnTo>
                    <a:pt x="75" y="42"/>
                  </a:lnTo>
                  <a:lnTo>
                    <a:pt x="78" y="48"/>
                  </a:lnTo>
                  <a:lnTo>
                    <a:pt x="79" y="51"/>
                  </a:lnTo>
                  <a:lnTo>
                    <a:pt x="81" y="60"/>
                  </a:lnTo>
                  <a:lnTo>
                    <a:pt x="82" y="66"/>
                  </a:lnTo>
                  <a:lnTo>
                    <a:pt x="84" y="72"/>
                  </a:lnTo>
                  <a:lnTo>
                    <a:pt x="84" y="78"/>
                  </a:lnTo>
                  <a:lnTo>
                    <a:pt x="84" y="84"/>
                  </a:lnTo>
                  <a:lnTo>
                    <a:pt x="82" y="90"/>
                  </a:lnTo>
                  <a:lnTo>
                    <a:pt x="79" y="94"/>
                  </a:lnTo>
                  <a:lnTo>
                    <a:pt x="78" y="99"/>
                  </a:lnTo>
                  <a:lnTo>
                    <a:pt x="75" y="105"/>
                  </a:lnTo>
                  <a:lnTo>
                    <a:pt x="72" y="111"/>
                  </a:lnTo>
                  <a:lnTo>
                    <a:pt x="70" y="117"/>
                  </a:lnTo>
                  <a:lnTo>
                    <a:pt x="66" y="123"/>
                  </a:lnTo>
                  <a:lnTo>
                    <a:pt x="63" y="129"/>
                  </a:lnTo>
                  <a:lnTo>
                    <a:pt x="58" y="133"/>
                  </a:lnTo>
                  <a:lnTo>
                    <a:pt x="54" y="138"/>
                  </a:lnTo>
                  <a:lnTo>
                    <a:pt x="49" y="142"/>
                  </a:lnTo>
                  <a:lnTo>
                    <a:pt x="43" y="145"/>
                  </a:lnTo>
                  <a:lnTo>
                    <a:pt x="37" y="148"/>
                  </a:lnTo>
                  <a:lnTo>
                    <a:pt x="31" y="150"/>
                  </a:lnTo>
                  <a:lnTo>
                    <a:pt x="25" y="151"/>
                  </a:lnTo>
                  <a:lnTo>
                    <a:pt x="19" y="153"/>
                  </a:lnTo>
                  <a:lnTo>
                    <a:pt x="13" y="154"/>
                  </a:lnTo>
                  <a:lnTo>
                    <a:pt x="7" y="154"/>
                  </a:lnTo>
                  <a:lnTo>
                    <a:pt x="1" y="154"/>
                  </a:lnTo>
                  <a:lnTo>
                    <a:pt x="0" y="153"/>
                  </a:lnTo>
                </a:path>
              </a:pathLst>
            </a:custGeom>
            <a:noFill/>
            <a:ln w="76200" cap="rnd">
              <a:solidFill>
                <a:srgbClr val="8901F3"/>
              </a:solidFill>
              <a:round/>
              <a:headEnd/>
              <a:tailEnd/>
            </a:ln>
            <a:extLst>
              <a:ext uri="{909E8E84-426E-40DD-AFC4-6F175D3DCCD1}">
                <a14:hiddenFill xmlns:a14="http://schemas.microsoft.com/office/drawing/2010/main">
                  <a:solidFill>
                    <a:srgbClr val="FFFFFF"/>
                  </a:solidFill>
                </a14:hiddenFill>
              </a:ext>
            </a:extLst>
          </p:spPr>
          <p:txBody>
            <a:bodyPr/>
            <a:lstStyle/>
            <a:p>
              <a:endParaRPr lang="nl-BE" sz="1350"/>
            </a:p>
          </p:txBody>
        </p:sp>
        <p:sp>
          <p:nvSpPr>
            <p:cNvPr id="14353" name="AutoShape 14"/>
            <p:cNvSpPr>
              <a:spLocks noChangeArrowheads="1"/>
            </p:cNvSpPr>
            <p:nvPr/>
          </p:nvSpPr>
          <p:spPr bwMode="auto">
            <a:xfrm rot="-5400000" flipH="1" flipV="1">
              <a:off x="3463" y="1444"/>
              <a:ext cx="81" cy="45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33 w 21600"/>
                <a:gd name="T13" fmla="*/ 4492 h 21600"/>
                <a:gd name="T14" fmla="*/ 17067 w 21600"/>
                <a:gd name="T15" fmla="*/ 17108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chemeClr val="bg2"/>
            </a:solidFill>
            <a:ln w="12700">
              <a:solidFill>
                <a:schemeClr val="tx1"/>
              </a:solidFill>
              <a:miter lim="800000"/>
              <a:headEnd/>
              <a:tailEnd/>
            </a:ln>
          </p:spPr>
          <p:txBody>
            <a:bodyPr wrap="none" anchor="ctr"/>
            <a:lstStyle/>
            <a:p>
              <a:endParaRPr lang="nl-BE" sz="1350"/>
            </a:p>
          </p:txBody>
        </p:sp>
        <p:sp>
          <p:nvSpPr>
            <p:cNvPr id="14354" name="AutoShape 15"/>
            <p:cNvSpPr>
              <a:spLocks noChangeArrowheads="1"/>
            </p:cNvSpPr>
            <p:nvPr/>
          </p:nvSpPr>
          <p:spPr bwMode="auto">
            <a:xfrm rot="5400000" flipV="1">
              <a:off x="4126" y="1444"/>
              <a:ext cx="81" cy="45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33 w 21600"/>
                <a:gd name="T13" fmla="*/ 4492 h 21600"/>
                <a:gd name="T14" fmla="*/ 17067 w 21600"/>
                <a:gd name="T15" fmla="*/ 17108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chemeClr val="bg2"/>
            </a:solidFill>
            <a:ln w="12700">
              <a:solidFill>
                <a:schemeClr val="tx1"/>
              </a:solidFill>
              <a:miter lim="800000"/>
              <a:headEnd/>
              <a:tailEnd/>
            </a:ln>
          </p:spPr>
          <p:txBody>
            <a:bodyPr wrap="none" anchor="ctr"/>
            <a:lstStyle/>
            <a:p>
              <a:endParaRPr lang="nl-BE" sz="1350"/>
            </a:p>
          </p:txBody>
        </p:sp>
        <p:sp>
          <p:nvSpPr>
            <p:cNvPr id="14355" name="AutoShape 16"/>
            <p:cNvSpPr>
              <a:spLocks noChangeArrowheads="1"/>
            </p:cNvSpPr>
            <p:nvPr/>
          </p:nvSpPr>
          <p:spPr bwMode="auto">
            <a:xfrm>
              <a:off x="3732" y="1636"/>
              <a:ext cx="208" cy="74"/>
            </a:xfrm>
            <a:prstGeom prst="plus">
              <a:avLst>
                <a:gd name="adj" fmla="val 49995"/>
              </a:avLst>
            </a:prstGeom>
            <a:solidFill>
              <a:schemeClr val="bg2"/>
            </a:solidFill>
            <a:ln w="127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4356" name="Rectangle 17"/>
            <p:cNvSpPr>
              <a:spLocks noChangeArrowheads="1"/>
            </p:cNvSpPr>
            <p:nvPr/>
          </p:nvSpPr>
          <p:spPr bwMode="auto">
            <a:xfrm>
              <a:off x="3008" y="3241"/>
              <a:ext cx="103" cy="267"/>
            </a:xfrm>
            <a:prstGeom prst="rect">
              <a:avLst/>
            </a:prstGeom>
            <a:solidFill>
              <a:schemeClr val="bg2"/>
            </a:solidFill>
            <a:ln w="127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4357" name="AutoShape 18"/>
            <p:cNvSpPr>
              <a:spLocks noChangeArrowheads="1"/>
            </p:cNvSpPr>
            <p:nvPr/>
          </p:nvSpPr>
          <p:spPr bwMode="auto">
            <a:xfrm>
              <a:off x="2964" y="3517"/>
              <a:ext cx="202" cy="74"/>
            </a:xfrm>
            <a:prstGeom prst="octagon">
              <a:avLst>
                <a:gd name="adj" fmla="val 42852"/>
              </a:avLst>
            </a:prstGeom>
            <a:solidFill>
              <a:schemeClr val="bg2"/>
            </a:solidFill>
            <a:ln w="127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4358" name="Freeform 19"/>
            <p:cNvSpPr>
              <a:spLocks/>
            </p:cNvSpPr>
            <p:nvPr/>
          </p:nvSpPr>
          <p:spPr bwMode="auto">
            <a:xfrm>
              <a:off x="3060" y="3596"/>
              <a:ext cx="144" cy="84"/>
            </a:xfrm>
            <a:custGeom>
              <a:avLst/>
              <a:gdLst>
                <a:gd name="T0" fmla="*/ 0 w 157"/>
                <a:gd name="T1" fmla="*/ 0 h 73"/>
                <a:gd name="T2" fmla="*/ 0 w 157"/>
                <a:gd name="T3" fmla="*/ 54 h 73"/>
                <a:gd name="T4" fmla="*/ 9 w 157"/>
                <a:gd name="T5" fmla="*/ 110 h 73"/>
                <a:gd name="T6" fmla="*/ 37 w 157"/>
                <a:gd name="T7" fmla="*/ 110 h 73"/>
                <a:gd name="T8" fmla="*/ 65 w 157"/>
                <a:gd name="T9" fmla="*/ 110 h 73"/>
                <a:gd name="T10" fmla="*/ 93 w 157"/>
                <a:gd name="T11" fmla="*/ 110 h 73"/>
                <a:gd name="T12" fmla="*/ 120 w 157"/>
                <a:gd name="T13" fmla="*/ 110 h 73"/>
                <a:gd name="T14" fmla="*/ 102 w 157"/>
                <a:gd name="T15" fmla="*/ 110 h 73"/>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73"/>
                <a:gd name="T26" fmla="*/ 157 w 157"/>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73">
                  <a:moveTo>
                    <a:pt x="0" y="0"/>
                  </a:moveTo>
                  <a:lnTo>
                    <a:pt x="0" y="36"/>
                  </a:lnTo>
                  <a:lnTo>
                    <a:pt x="12" y="72"/>
                  </a:lnTo>
                  <a:lnTo>
                    <a:pt x="48" y="72"/>
                  </a:lnTo>
                  <a:lnTo>
                    <a:pt x="84" y="72"/>
                  </a:lnTo>
                  <a:lnTo>
                    <a:pt x="120" y="72"/>
                  </a:lnTo>
                  <a:lnTo>
                    <a:pt x="156" y="72"/>
                  </a:lnTo>
                  <a:lnTo>
                    <a:pt x="132" y="72"/>
                  </a:lnTo>
                </a:path>
              </a:pathLst>
            </a:custGeom>
            <a:noFill/>
            <a:ln w="76200" cap="rnd">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nl-BE" sz="1350"/>
            </a:p>
          </p:txBody>
        </p:sp>
        <p:sp>
          <p:nvSpPr>
            <p:cNvPr id="14359" name="Rectangle 20"/>
            <p:cNvSpPr>
              <a:spLocks noChangeArrowheads="1"/>
            </p:cNvSpPr>
            <p:nvPr/>
          </p:nvSpPr>
          <p:spPr bwMode="auto">
            <a:xfrm>
              <a:off x="3096" y="1802"/>
              <a:ext cx="1352" cy="74"/>
            </a:xfrm>
            <a:prstGeom prst="rect">
              <a:avLst/>
            </a:prstGeom>
            <a:solidFill>
              <a:schemeClr val="bg2"/>
            </a:solidFill>
            <a:ln w="127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4360" name="Rectangle 21"/>
            <p:cNvSpPr>
              <a:spLocks noChangeArrowheads="1"/>
            </p:cNvSpPr>
            <p:nvPr/>
          </p:nvSpPr>
          <p:spPr bwMode="auto">
            <a:xfrm>
              <a:off x="3060" y="1802"/>
              <a:ext cx="51" cy="1489"/>
            </a:xfrm>
            <a:prstGeom prst="rect">
              <a:avLst/>
            </a:prstGeom>
            <a:solidFill>
              <a:schemeClr val="bg2"/>
            </a:solidFill>
            <a:ln w="127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4361" name="AutoShape 22"/>
            <p:cNvSpPr>
              <a:spLocks noChangeArrowheads="1"/>
            </p:cNvSpPr>
            <p:nvPr/>
          </p:nvSpPr>
          <p:spPr bwMode="auto">
            <a:xfrm flipV="1">
              <a:off x="3557" y="1876"/>
              <a:ext cx="56" cy="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29 w 21600"/>
                <a:gd name="T13" fmla="*/ 4320 h 21600"/>
                <a:gd name="T14" fmla="*/ 16971 w 21600"/>
                <a:gd name="T15" fmla="*/ 1728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chemeClr val="tx1"/>
            </a:solidFill>
            <a:ln w="12700">
              <a:solidFill>
                <a:schemeClr val="tx1"/>
              </a:solidFill>
              <a:miter lim="800000"/>
              <a:headEnd/>
              <a:tailEnd/>
            </a:ln>
          </p:spPr>
          <p:txBody>
            <a:bodyPr wrap="none" anchor="ctr"/>
            <a:lstStyle/>
            <a:p>
              <a:endParaRPr lang="nl-BE" sz="1350"/>
            </a:p>
          </p:txBody>
        </p:sp>
        <p:sp>
          <p:nvSpPr>
            <p:cNvPr id="14362" name="AutoShape 23"/>
            <p:cNvSpPr>
              <a:spLocks noChangeArrowheads="1"/>
            </p:cNvSpPr>
            <p:nvPr/>
          </p:nvSpPr>
          <p:spPr bwMode="auto">
            <a:xfrm flipV="1">
              <a:off x="3690" y="1876"/>
              <a:ext cx="56" cy="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29 w 21600"/>
                <a:gd name="T13" fmla="*/ 4320 h 21600"/>
                <a:gd name="T14" fmla="*/ 16971 w 21600"/>
                <a:gd name="T15" fmla="*/ 1728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chemeClr val="tx1"/>
            </a:solidFill>
            <a:ln w="12700">
              <a:solidFill>
                <a:schemeClr val="tx1"/>
              </a:solidFill>
              <a:miter lim="800000"/>
              <a:headEnd/>
              <a:tailEnd/>
            </a:ln>
          </p:spPr>
          <p:txBody>
            <a:bodyPr wrap="none" anchor="ctr"/>
            <a:lstStyle/>
            <a:p>
              <a:endParaRPr lang="nl-BE" sz="1350"/>
            </a:p>
          </p:txBody>
        </p:sp>
        <p:sp>
          <p:nvSpPr>
            <p:cNvPr id="14363" name="AutoShape 24"/>
            <p:cNvSpPr>
              <a:spLocks noChangeArrowheads="1"/>
            </p:cNvSpPr>
            <p:nvPr/>
          </p:nvSpPr>
          <p:spPr bwMode="auto">
            <a:xfrm flipV="1">
              <a:off x="3947" y="1884"/>
              <a:ext cx="56" cy="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29 w 21600"/>
                <a:gd name="T13" fmla="*/ 4800 h 21600"/>
                <a:gd name="T14" fmla="*/ 16971 w 21600"/>
                <a:gd name="T15" fmla="*/ 1740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chemeClr val="tx1"/>
            </a:solidFill>
            <a:ln w="12700">
              <a:solidFill>
                <a:schemeClr val="tx1"/>
              </a:solidFill>
              <a:miter lim="800000"/>
              <a:headEnd/>
              <a:tailEnd/>
            </a:ln>
          </p:spPr>
          <p:txBody>
            <a:bodyPr wrap="none" anchor="ctr"/>
            <a:lstStyle/>
            <a:p>
              <a:endParaRPr lang="nl-BE" sz="1350"/>
            </a:p>
          </p:txBody>
        </p:sp>
        <p:sp>
          <p:nvSpPr>
            <p:cNvPr id="14364" name="AutoShape 25"/>
            <p:cNvSpPr>
              <a:spLocks noChangeArrowheads="1"/>
            </p:cNvSpPr>
            <p:nvPr/>
          </p:nvSpPr>
          <p:spPr bwMode="auto">
            <a:xfrm flipV="1">
              <a:off x="4052" y="1884"/>
              <a:ext cx="56" cy="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29 w 21600"/>
                <a:gd name="T13" fmla="*/ 4800 h 21600"/>
                <a:gd name="T14" fmla="*/ 16971 w 21600"/>
                <a:gd name="T15" fmla="*/ 1740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chemeClr val="tx1"/>
            </a:solidFill>
            <a:ln w="12700">
              <a:solidFill>
                <a:schemeClr val="tx1"/>
              </a:solidFill>
              <a:miter lim="800000"/>
              <a:headEnd/>
              <a:tailEnd/>
            </a:ln>
          </p:spPr>
          <p:txBody>
            <a:bodyPr wrap="none" anchor="ctr"/>
            <a:lstStyle/>
            <a:p>
              <a:endParaRPr lang="nl-BE" sz="1350"/>
            </a:p>
          </p:txBody>
        </p:sp>
        <p:sp>
          <p:nvSpPr>
            <p:cNvPr id="14365" name="AutoShape 26"/>
            <p:cNvSpPr>
              <a:spLocks noChangeArrowheads="1"/>
            </p:cNvSpPr>
            <p:nvPr/>
          </p:nvSpPr>
          <p:spPr bwMode="auto">
            <a:xfrm flipV="1">
              <a:off x="3375" y="1884"/>
              <a:ext cx="56" cy="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29 w 21600"/>
                <a:gd name="T13" fmla="*/ 4800 h 21600"/>
                <a:gd name="T14" fmla="*/ 16971 w 21600"/>
                <a:gd name="T15" fmla="*/ 1740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chemeClr val="tx1"/>
            </a:solidFill>
            <a:ln w="12700">
              <a:solidFill>
                <a:schemeClr val="tx1"/>
              </a:solidFill>
              <a:miter lim="800000"/>
              <a:headEnd/>
              <a:tailEnd/>
            </a:ln>
          </p:spPr>
          <p:txBody>
            <a:bodyPr wrap="none" anchor="ctr"/>
            <a:lstStyle/>
            <a:p>
              <a:endParaRPr lang="nl-BE" sz="1350"/>
            </a:p>
          </p:txBody>
        </p:sp>
        <p:sp>
          <p:nvSpPr>
            <p:cNvPr id="14366" name="AutoShape 27"/>
            <p:cNvSpPr>
              <a:spLocks noChangeArrowheads="1"/>
            </p:cNvSpPr>
            <p:nvPr/>
          </p:nvSpPr>
          <p:spPr bwMode="auto">
            <a:xfrm flipV="1">
              <a:off x="3260" y="1884"/>
              <a:ext cx="56" cy="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29 w 21600"/>
                <a:gd name="T13" fmla="*/ 4800 h 21600"/>
                <a:gd name="T14" fmla="*/ 16971 w 21600"/>
                <a:gd name="T15" fmla="*/ 1740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chemeClr val="tx1"/>
            </a:solidFill>
            <a:ln w="12700">
              <a:solidFill>
                <a:schemeClr val="tx1"/>
              </a:solidFill>
              <a:miter lim="800000"/>
              <a:headEnd/>
              <a:tailEnd/>
            </a:ln>
          </p:spPr>
          <p:txBody>
            <a:bodyPr wrap="none" anchor="ctr"/>
            <a:lstStyle/>
            <a:p>
              <a:endParaRPr lang="nl-BE" sz="1350"/>
            </a:p>
          </p:txBody>
        </p:sp>
        <p:sp>
          <p:nvSpPr>
            <p:cNvPr id="14367" name="AutoShape 28"/>
            <p:cNvSpPr>
              <a:spLocks noChangeArrowheads="1"/>
            </p:cNvSpPr>
            <p:nvPr/>
          </p:nvSpPr>
          <p:spPr bwMode="auto">
            <a:xfrm flipV="1">
              <a:off x="4270" y="1891"/>
              <a:ext cx="56" cy="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29 w 21600"/>
                <a:gd name="T13" fmla="*/ 4320 h 21600"/>
                <a:gd name="T14" fmla="*/ 16971 w 21600"/>
                <a:gd name="T15" fmla="*/ 1728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chemeClr val="tx1"/>
            </a:solidFill>
            <a:ln w="12700">
              <a:solidFill>
                <a:schemeClr val="tx1"/>
              </a:solidFill>
              <a:miter lim="800000"/>
              <a:headEnd/>
              <a:tailEnd/>
            </a:ln>
          </p:spPr>
          <p:txBody>
            <a:bodyPr wrap="none" anchor="ctr"/>
            <a:lstStyle/>
            <a:p>
              <a:endParaRPr lang="nl-BE" sz="1350"/>
            </a:p>
          </p:txBody>
        </p:sp>
        <p:sp>
          <p:nvSpPr>
            <p:cNvPr id="14368" name="AutoShape 29"/>
            <p:cNvSpPr>
              <a:spLocks noChangeArrowheads="1"/>
            </p:cNvSpPr>
            <p:nvPr/>
          </p:nvSpPr>
          <p:spPr bwMode="auto">
            <a:xfrm flipV="1">
              <a:off x="4383" y="1891"/>
              <a:ext cx="56" cy="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29 w 21600"/>
                <a:gd name="T13" fmla="*/ 4320 h 21600"/>
                <a:gd name="T14" fmla="*/ 16971 w 21600"/>
                <a:gd name="T15" fmla="*/ 1728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chemeClr val="tx1"/>
            </a:solidFill>
            <a:ln w="12700">
              <a:solidFill>
                <a:schemeClr val="tx1"/>
              </a:solidFill>
              <a:miter lim="800000"/>
              <a:headEnd/>
              <a:tailEnd/>
            </a:ln>
          </p:spPr>
          <p:txBody>
            <a:bodyPr wrap="none" anchor="ctr"/>
            <a:lstStyle/>
            <a:p>
              <a:endParaRPr lang="nl-BE" sz="1350"/>
            </a:p>
          </p:txBody>
        </p:sp>
        <p:sp>
          <p:nvSpPr>
            <p:cNvPr id="14369" name="Rectangle 30" descr="Outlined diamond"/>
            <p:cNvSpPr>
              <a:spLocks noChangeArrowheads="1"/>
            </p:cNvSpPr>
            <p:nvPr/>
          </p:nvSpPr>
          <p:spPr bwMode="auto">
            <a:xfrm>
              <a:off x="3227" y="2754"/>
              <a:ext cx="1217" cy="514"/>
            </a:xfrm>
            <a:prstGeom prst="rect">
              <a:avLst/>
            </a:prstGeom>
            <a:pattFill prst="openDmnd">
              <a:fgClr>
                <a:schemeClr val="tx2"/>
              </a:fgClr>
              <a:bgClr>
                <a:schemeClr val="bg2"/>
              </a:bgClr>
            </a:pattFill>
            <a:ln w="254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4370" name="Line 31"/>
            <p:cNvSpPr>
              <a:spLocks noChangeShapeType="1"/>
            </p:cNvSpPr>
            <p:nvPr/>
          </p:nvSpPr>
          <p:spPr bwMode="auto">
            <a:xfrm>
              <a:off x="3805" y="2761"/>
              <a:ext cx="0" cy="50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nl-BE" sz="1350"/>
            </a:p>
          </p:txBody>
        </p:sp>
        <p:sp>
          <p:nvSpPr>
            <p:cNvPr id="14371" name="Rectangle 32"/>
            <p:cNvSpPr>
              <a:spLocks noChangeArrowheads="1"/>
            </p:cNvSpPr>
            <p:nvPr/>
          </p:nvSpPr>
          <p:spPr bwMode="auto">
            <a:xfrm>
              <a:off x="4500" y="2756"/>
              <a:ext cx="14" cy="517"/>
            </a:xfrm>
            <a:prstGeom prst="rect">
              <a:avLst/>
            </a:prstGeom>
            <a:solidFill>
              <a:schemeClr val="tx1"/>
            </a:solidFill>
            <a:ln w="127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4372" name="Rectangle 33"/>
            <p:cNvSpPr>
              <a:spLocks noChangeArrowheads="1"/>
            </p:cNvSpPr>
            <p:nvPr/>
          </p:nvSpPr>
          <p:spPr bwMode="auto">
            <a:xfrm>
              <a:off x="3157" y="2750"/>
              <a:ext cx="15" cy="516"/>
            </a:xfrm>
            <a:prstGeom prst="rect">
              <a:avLst/>
            </a:prstGeom>
            <a:solidFill>
              <a:schemeClr val="tx1"/>
            </a:solidFill>
            <a:ln w="127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4373" name="Line 34"/>
            <p:cNvSpPr>
              <a:spLocks noChangeShapeType="1"/>
            </p:cNvSpPr>
            <p:nvPr/>
          </p:nvSpPr>
          <p:spPr bwMode="auto">
            <a:xfrm>
              <a:off x="3324" y="2529"/>
              <a:ext cx="1575" cy="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nl-BE" sz="1350"/>
            </a:p>
          </p:txBody>
        </p:sp>
        <p:sp>
          <p:nvSpPr>
            <p:cNvPr id="14374" name="Line 35"/>
            <p:cNvSpPr>
              <a:spLocks noChangeShapeType="1"/>
            </p:cNvSpPr>
            <p:nvPr/>
          </p:nvSpPr>
          <p:spPr bwMode="auto">
            <a:xfrm rot="10800000">
              <a:off x="4916" y="2019"/>
              <a:ext cx="17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nl-BE" sz="1350"/>
            </a:p>
          </p:txBody>
        </p:sp>
        <p:sp>
          <p:nvSpPr>
            <p:cNvPr id="14375" name="Line 36"/>
            <p:cNvSpPr>
              <a:spLocks noChangeShapeType="1"/>
            </p:cNvSpPr>
            <p:nvPr/>
          </p:nvSpPr>
          <p:spPr bwMode="auto">
            <a:xfrm rot="10800000" flipH="1">
              <a:off x="4916" y="2517"/>
              <a:ext cx="17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nl-BE" sz="1350"/>
            </a:p>
          </p:txBody>
        </p:sp>
        <p:sp>
          <p:nvSpPr>
            <p:cNvPr id="14376" name="AutoShape 37"/>
            <p:cNvSpPr>
              <a:spLocks noChangeArrowheads="1"/>
            </p:cNvSpPr>
            <p:nvPr/>
          </p:nvSpPr>
          <p:spPr bwMode="auto">
            <a:xfrm>
              <a:off x="4606" y="2849"/>
              <a:ext cx="265" cy="166"/>
            </a:xfrm>
            <a:prstGeom prst="leftArrow">
              <a:avLst>
                <a:gd name="adj1" fmla="val 50000"/>
                <a:gd name="adj2" fmla="val 39910"/>
              </a:avLst>
            </a:prstGeom>
            <a:solidFill>
              <a:srgbClr val="0066FF"/>
            </a:solidFill>
            <a:ln w="381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4377" name="AutoShape 38"/>
            <p:cNvSpPr>
              <a:spLocks noChangeArrowheads="1"/>
            </p:cNvSpPr>
            <p:nvPr/>
          </p:nvSpPr>
          <p:spPr bwMode="auto">
            <a:xfrm>
              <a:off x="4606" y="3070"/>
              <a:ext cx="265" cy="166"/>
            </a:xfrm>
            <a:prstGeom prst="leftArrow">
              <a:avLst>
                <a:gd name="adj1" fmla="val 50000"/>
                <a:gd name="adj2" fmla="val 39910"/>
              </a:avLst>
            </a:prstGeom>
            <a:solidFill>
              <a:srgbClr val="0066FF"/>
            </a:solidFill>
            <a:ln w="381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4378" name="AutoShape 39"/>
            <p:cNvSpPr>
              <a:spLocks noChangeArrowheads="1"/>
            </p:cNvSpPr>
            <p:nvPr/>
          </p:nvSpPr>
          <p:spPr bwMode="auto">
            <a:xfrm flipH="1">
              <a:off x="2750" y="2849"/>
              <a:ext cx="265" cy="166"/>
            </a:xfrm>
            <a:prstGeom prst="leftArrow">
              <a:avLst>
                <a:gd name="adj1" fmla="val 50000"/>
                <a:gd name="adj2" fmla="val 39910"/>
              </a:avLst>
            </a:prstGeom>
            <a:solidFill>
              <a:srgbClr val="0066FF"/>
            </a:solidFill>
            <a:ln w="381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4379" name="AutoShape 40"/>
            <p:cNvSpPr>
              <a:spLocks noChangeArrowheads="1"/>
            </p:cNvSpPr>
            <p:nvPr/>
          </p:nvSpPr>
          <p:spPr bwMode="auto">
            <a:xfrm flipH="1">
              <a:off x="2750" y="3070"/>
              <a:ext cx="265" cy="166"/>
            </a:xfrm>
            <a:prstGeom prst="leftArrow">
              <a:avLst>
                <a:gd name="adj1" fmla="val 50000"/>
                <a:gd name="adj2" fmla="val 39910"/>
              </a:avLst>
            </a:prstGeom>
            <a:solidFill>
              <a:srgbClr val="0066FF"/>
            </a:solidFill>
            <a:ln w="38100">
              <a:solidFill>
                <a:schemeClr val="tx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57" name="Text Box 41"/>
            <p:cNvSpPr txBox="1">
              <a:spLocks noChangeArrowheads="1"/>
            </p:cNvSpPr>
            <p:nvPr/>
          </p:nvSpPr>
          <p:spPr bwMode="auto">
            <a:xfrm>
              <a:off x="3348" y="2839"/>
              <a:ext cx="891" cy="388"/>
            </a:xfrm>
            <a:prstGeom prst="rect">
              <a:avLst/>
            </a:prstGeom>
            <a:noFill/>
            <a:ln w="38100">
              <a:noFill/>
              <a:miter lim="800000"/>
              <a:headEnd/>
              <a:tailEnd/>
            </a:ln>
            <a:effectLst/>
          </p:spPr>
          <p:txBody>
            <a:bodyPr wrap="none" anchor="ctr">
              <a:spAutoFit/>
            </a:bodyPr>
            <a:lstStyle/>
            <a:p>
              <a:pPr algn="ctr">
                <a:defRPr/>
              </a:pPr>
              <a:r>
                <a:rPr lang="en-US" sz="1200" b="1" dirty="0">
                  <a:latin typeface="Arial" panose="020B0604020202020204" pitchFamily="34" charset="0"/>
                  <a:cs typeface="Arial" panose="020B0604020202020204" pitchFamily="34" charset="0"/>
                </a:rPr>
                <a:t>Cool Dry</a:t>
              </a:r>
            </a:p>
            <a:p>
              <a:pPr algn="ctr">
                <a:defRPr/>
              </a:pPr>
              <a:r>
                <a:rPr lang="en-US" sz="1200" b="1" dirty="0">
                  <a:latin typeface="Arial" panose="020B0604020202020204" pitchFamily="34" charset="0"/>
                  <a:cs typeface="Arial" panose="020B0604020202020204" pitchFamily="34" charset="0"/>
                </a:rPr>
                <a:t>Entering Air</a:t>
              </a:r>
            </a:p>
          </p:txBody>
        </p:sp>
        <p:sp>
          <p:nvSpPr>
            <p:cNvPr id="14381" name="AutoShape 42"/>
            <p:cNvSpPr>
              <a:spLocks noChangeArrowheads="1"/>
            </p:cNvSpPr>
            <p:nvPr/>
          </p:nvSpPr>
          <p:spPr bwMode="auto">
            <a:xfrm>
              <a:off x="3278" y="1207"/>
              <a:ext cx="97" cy="314"/>
            </a:xfrm>
            <a:prstGeom prst="upArrow">
              <a:avLst>
                <a:gd name="adj1" fmla="val 50472"/>
                <a:gd name="adj2" fmla="val 128615"/>
              </a:avLst>
            </a:prstGeom>
            <a:solidFill>
              <a:srgbClr val="FF0000"/>
            </a:solidFill>
            <a:ln w="38100">
              <a:solidFill>
                <a:schemeClr val="bg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4382" name="AutoShape 43"/>
            <p:cNvSpPr>
              <a:spLocks noChangeArrowheads="1"/>
            </p:cNvSpPr>
            <p:nvPr/>
          </p:nvSpPr>
          <p:spPr bwMode="auto">
            <a:xfrm>
              <a:off x="3517" y="1207"/>
              <a:ext cx="96" cy="314"/>
            </a:xfrm>
            <a:prstGeom prst="upArrow">
              <a:avLst>
                <a:gd name="adj1" fmla="val 50472"/>
                <a:gd name="adj2" fmla="val 129955"/>
              </a:avLst>
            </a:prstGeom>
            <a:solidFill>
              <a:srgbClr val="FF0000"/>
            </a:solidFill>
            <a:ln w="38100">
              <a:solidFill>
                <a:schemeClr val="bg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4383" name="AutoShape 44"/>
            <p:cNvSpPr>
              <a:spLocks noChangeArrowheads="1"/>
            </p:cNvSpPr>
            <p:nvPr/>
          </p:nvSpPr>
          <p:spPr bwMode="auto">
            <a:xfrm>
              <a:off x="4012" y="1207"/>
              <a:ext cx="96" cy="314"/>
            </a:xfrm>
            <a:prstGeom prst="upArrow">
              <a:avLst>
                <a:gd name="adj1" fmla="val 50472"/>
                <a:gd name="adj2" fmla="val 129955"/>
              </a:avLst>
            </a:prstGeom>
            <a:solidFill>
              <a:srgbClr val="FF0000"/>
            </a:solidFill>
            <a:ln w="38100">
              <a:solidFill>
                <a:schemeClr val="bg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4384" name="AutoShape 45"/>
            <p:cNvSpPr>
              <a:spLocks noChangeArrowheads="1"/>
            </p:cNvSpPr>
            <p:nvPr/>
          </p:nvSpPr>
          <p:spPr bwMode="auto">
            <a:xfrm>
              <a:off x="3746" y="1226"/>
              <a:ext cx="97" cy="313"/>
            </a:xfrm>
            <a:prstGeom prst="upArrow">
              <a:avLst>
                <a:gd name="adj1" fmla="val 50472"/>
                <a:gd name="adj2" fmla="val 128206"/>
              </a:avLst>
            </a:prstGeom>
            <a:solidFill>
              <a:srgbClr val="FF0000"/>
            </a:solidFill>
            <a:ln w="38100">
              <a:solidFill>
                <a:schemeClr val="bg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14385" name="AutoShape 46"/>
            <p:cNvSpPr>
              <a:spLocks noChangeArrowheads="1"/>
            </p:cNvSpPr>
            <p:nvPr/>
          </p:nvSpPr>
          <p:spPr bwMode="auto">
            <a:xfrm>
              <a:off x="4316" y="1226"/>
              <a:ext cx="96" cy="313"/>
            </a:xfrm>
            <a:prstGeom prst="upArrow">
              <a:avLst>
                <a:gd name="adj1" fmla="val 50472"/>
                <a:gd name="adj2" fmla="val 129541"/>
              </a:avLst>
            </a:prstGeom>
            <a:solidFill>
              <a:srgbClr val="FF0000"/>
            </a:solidFill>
            <a:ln w="38100">
              <a:solidFill>
                <a:schemeClr val="bg1"/>
              </a:solidFill>
              <a:miter lim="800000"/>
              <a:headEnd/>
              <a:tailEnd/>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grpSp>
      <p:sp>
        <p:nvSpPr>
          <p:cNvPr id="64" name="Rectangle 2"/>
          <p:cNvSpPr>
            <a:spLocks noGrp="1" noChangeArrowheads="1"/>
          </p:cNvSpPr>
          <p:nvPr>
            <p:ph type="title"/>
          </p:nvPr>
        </p:nvSpPr>
        <p:spPr>
          <a:xfrm>
            <a:off x="1665496" y="-19740"/>
            <a:ext cx="5819775" cy="857250"/>
          </a:xfrm>
        </p:spPr>
        <p:txBody>
          <a:bodyPr/>
          <a:lstStyle/>
          <a:p>
            <a:pPr algn="ctr">
              <a:defRPr/>
            </a:pPr>
            <a:r>
              <a:rPr lang="en-US" dirty="0" smtClean="0"/>
              <a:t>Closed Circuit Coolers</a:t>
            </a:r>
          </a:p>
        </p:txBody>
      </p:sp>
    </p:spTree>
    <p:extLst>
      <p:ext uri="{BB962C8B-B14F-4D97-AF65-F5344CB8AC3E}">
        <p14:creationId xmlns:p14="http://schemas.microsoft.com/office/powerpoint/2010/main" val="27045847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4146" name="Rectangle 2"/>
          <p:cNvSpPr>
            <a:spLocks noChangeArrowheads="1"/>
          </p:cNvSpPr>
          <p:nvPr/>
        </p:nvSpPr>
        <p:spPr bwMode="auto">
          <a:xfrm>
            <a:off x="1729535" y="3948958"/>
            <a:ext cx="3581400" cy="253916"/>
          </a:xfrm>
          <a:prstGeom prst="rect">
            <a:avLst/>
          </a:prstGeom>
          <a:noFill/>
          <a:ln w="9525">
            <a:noFill/>
            <a:miter lim="800000"/>
            <a:headEnd/>
            <a:tailEnd/>
          </a:ln>
          <a:effectLst/>
        </p:spPr>
        <p:txBody>
          <a:bodyPr wrap="square">
            <a:spAutoFit/>
          </a:bodyPr>
          <a:lstStyle/>
          <a:p>
            <a:pPr eaLnBrk="1" hangingPunct="1">
              <a:defRPr/>
            </a:pPr>
            <a:r>
              <a:rPr lang="en-US" sz="1050" b="1" dirty="0">
                <a:latin typeface="Arial" panose="020B0604020202020204" pitchFamily="34" charset="0"/>
                <a:cs typeface="Arial" panose="020B0604020202020204" pitchFamily="34" charset="0"/>
              </a:rPr>
              <a:t>Based on 3gpm per ton, 95F/85F at 78F </a:t>
            </a:r>
            <a:r>
              <a:rPr lang="en-US" sz="1050" b="1" dirty="0" smtClean="0">
                <a:latin typeface="Arial" panose="020B0604020202020204" pitchFamily="34" charset="0"/>
                <a:cs typeface="Arial" panose="020B0604020202020204" pitchFamily="34" charset="0"/>
              </a:rPr>
              <a:t>wet-bulb</a:t>
            </a:r>
            <a:r>
              <a:rPr lang="en-US" sz="1050" b="1" dirty="0">
                <a:latin typeface="Arial" panose="020B0604020202020204" pitchFamily="34" charset="0"/>
                <a:cs typeface="Arial" panose="020B0604020202020204" pitchFamily="34" charset="0"/>
              </a:rPr>
              <a:t>.</a:t>
            </a:r>
          </a:p>
        </p:txBody>
      </p:sp>
      <p:sp>
        <p:nvSpPr>
          <p:cNvPr id="774149" name="Rectangle 5"/>
          <p:cNvSpPr>
            <a:spLocks noChangeArrowheads="1"/>
          </p:cNvSpPr>
          <p:nvPr/>
        </p:nvSpPr>
        <p:spPr bwMode="auto">
          <a:xfrm>
            <a:off x="1524000" y="104462"/>
            <a:ext cx="6057900" cy="830997"/>
          </a:xfrm>
          <a:prstGeom prst="rect">
            <a:avLst/>
          </a:prstGeom>
          <a:noFill/>
          <a:ln w="9525">
            <a:noFill/>
            <a:miter lim="800000"/>
            <a:headEnd/>
            <a:tailEnd/>
          </a:ln>
          <a:effectLst/>
        </p:spPr>
        <p:txBody>
          <a:bodyPr>
            <a:spAutoFit/>
          </a:bodyPr>
          <a:lstStyle/>
          <a:p>
            <a:pPr algn="ctr" eaLnBrk="1" hangingPunct="1">
              <a:defRPr/>
            </a:pP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Decreased Sound Levels from Top and Side</a:t>
            </a:r>
          </a:p>
        </p:txBody>
      </p:sp>
      <p:graphicFrame>
        <p:nvGraphicFramePr>
          <p:cNvPr id="774150" name="Group 6"/>
          <p:cNvGraphicFramePr>
            <a:graphicFrameLocks noGrp="1"/>
          </p:cNvGraphicFramePr>
          <p:nvPr>
            <p:extLst>
              <p:ext uri="{D42A27DB-BD31-4B8C-83A1-F6EECF244321}">
                <p14:modId xmlns:p14="http://schemas.microsoft.com/office/powerpoint/2010/main" val="2195897442"/>
              </p:ext>
            </p:extLst>
          </p:nvPr>
        </p:nvGraphicFramePr>
        <p:xfrm>
          <a:off x="1828801" y="2188828"/>
          <a:ext cx="5166124" cy="1760130"/>
        </p:xfrm>
        <a:graphic>
          <a:graphicData uri="http://schemas.openxmlformats.org/drawingml/2006/table">
            <a:tbl>
              <a:tblPr/>
              <a:tblGrid>
                <a:gridCol w="1291829"/>
                <a:gridCol w="1291828"/>
                <a:gridCol w="1290638"/>
                <a:gridCol w="1291829"/>
              </a:tblGrid>
              <a:tr h="571482">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dirty="0" smtClean="0">
                          <a:ln>
                            <a:noFill/>
                          </a:ln>
                          <a:solidFill>
                            <a:schemeClr val="tx1"/>
                          </a:solidFill>
                          <a:effectLst/>
                          <a:latin typeface="Arial" pitchFamily="34" charset="0"/>
                        </a:rPr>
                        <a:t>Tons</a:t>
                      </a:r>
                    </a:p>
                  </a:txBody>
                  <a:tcPr marL="68580" marR="68580" marT="34281" marB="342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Evapco </a:t>
                      </a:r>
                    </a:p>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Forced Draft</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dirty="0" smtClean="0">
                          <a:ln>
                            <a:noFill/>
                          </a:ln>
                          <a:solidFill>
                            <a:schemeClr val="tx1"/>
                          </a:solidFill>
                          <a:effectLst/>
                          <a:latin typeface="Arial" pitchFamily="34" charset="0"/>
                        </a:rPr>
                        <a:t>Evapco </a:t>
                      </a:r>
                    </a:p>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dirty="0" smtClean="0">
                          <a:ln>
                            <a:noFill/>
                          </a:ln>
                          <a:solidFill>
                            <a:schemeClr val="tx1"/>
                          </a:solidFill>
                          <a:effectLst/>
                          <a:latin typeface="Arial" pitchFamily="34" charset="0"/>
                        </a:rPr>
                        <a:t>ATW</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1" i="0" u="none" strike="noStrike" cap="none" normalizeH="0" baseline="0" dirty="0" smtClean="0">
                          <a:ln>
                            <a:noFill/>
                          </a:ln>
                          <a:solidFill>
                            <a:schemeClr val="tx1"/>
                          </a:solidFill>
                          <a:effectLst/>
                          <a:latin typeface="Arial" pitchFamily="34" charset="0"/>
                        </a:rPr>
                        <a:t>Evapco </a:t>
                      </a:r>
                    </a:p>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1" i="0" u="none" strike="noStrike" cap="none" normalizeH="0" baseline="0" dirty="0" smtClean="0">
                          <a:ln>
                            <a:noFill/>
                          </a:ln>
                          <a:solidFill>
                            <a:schemeClr val="tx1"/>
                          </a:solidFill>
                          <a:effectLst/>
                          <a:latin typeface="Arial" pitchFamily="34" charset="0"/>
                        </a:rPr>
                        <a:t>ESWA</a:t>
                      </a:r>
                    </a:p>
                  </a:txBody>
                  <a:tcPr marL="68580" marR="68580" marT="34281" marB="342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7162">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200</a:t>
                      </a:r>
                    </a:p>
                  </a:txBody>
                  <a:tcPr marL="68580" marR="68580" marT="34281" marB="342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80</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84</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1" i="0" u="none" strike="noStrike" cap="none" normalizeH="0" baseline="0" dirty="0" smtClean="0">
                          <a:ln>
                            <a:noFill/>
                          </a:ln>
                          <a:solidFill>
                            <a:schemeClr val="tx1"/>
                          </a:solidFill>
                          <a:effectLst/>
                          <a:latin typeface="Arial" pitchFamily="34" charset="0"/>
                        </a:rPr>
                        <a:t>73</a:t>
                      </a:r>
                    </a:p>
                  </a:txBody>
                  <a:tcPr marL="68580" marR="68580" marT="34281" marB="342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7162">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300</a:t>
                      </a:r>
                    </a:p>
                  </a:txBody>
                  <a:tcPr marL="68580" marR="68580" marT="34281" marB="342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87</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87</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1" i="0" u="none" strike="noStrike" cap="none" normalizeH="0" baseline="0" dirty="0" smtClean="0">
                          <a:ln>
                            <a:noFill/>
                          </a:ln>
                          <a:solidFill>
                            <a:schemeClr val="tx1"/>
                          </a:solidFill>
                          <a:effectLst/>
                          <a:latin typeface="Arial" pitchFamily="34" charset="0"/>
                        </a:rPr>
                        <a:t>76</a:t>
                      </a:r>
                    </a:p>
                  </a:txBody>
                  <a:tcPr marL="68580" marR="68580" marT="34281" marB="342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7162">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400</a:t>
                      </a:r>
                    </a:p>
                  </a:txBody>
                  <a:tcPr marL="68580" marR="68580" marT="34281" marB="342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84</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84</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1" i="0" u="none" strike="noStrike" cap="none" normalizeH="0" baseline="0" dirty="0" smtClean="0">
                          <a:ln>
                            <a:noFill/>
                          </a:ln>
                          <a:solidFill>
                            <a:schemeClr val="tx1"/>
                          </a:solidFill>
                          <a:effectLst/>
                          <a:latin typeface="Arial" pitchFamily="34" charset="0"/>
                        </a:rPr>
                        <a:t>73</a:t>
                      </a:r>
                    </a:p>
                  </a:txBody>
                  <a:tcPr marL="68580" marR="68580" marT="34281" marB="342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7162">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dirty="0" smtClean="0">
                          <a:ln>
                            <a:noFill/>
                          </a:ln>
                          <a:solidFill>
                            <a:schemeClr val="tx1"/>
                          </a:solidFill>
                          <a:effectLst/>
                          <a:latin typeface="Arial" pitchFamily="34" charset="0"/>
                        </a:rPr>
                        <a:t>500</a:t>
                      </a:r>
                    </a:p>
                  </a:txBody>
                  <a:tcPr marL="68580" marR="68580" marT="34281" marB="342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dirty="0" smtClean="0">
                          <a:ln>
                            <a:noFill/>
                          </a:ln>
                          <a:solidFill>
                            <a:schemeClr val="tx1"/>
                          </a:solidFill>
                          <a:effectLst/>
                          <a:latin typeface="Arial" pitchFamily="34" charset="0"/>
                        </a:rPr>
                        <a:t>87</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0" i="0" u="none" strike="noStrike" cap="none" normalizeH="0" baseline="0" smtClean="0">
                          <a:ln>
                            <a:noFill/>
                          </a:ln>
                          <a:solidFill>
                            <a:schemeClr val="tx1"/>
                          </a:solidFill>
                          <a:effectLst/>
                          <a:latin typeface="Arial" pitchFamily="34" charset="0"/>
                        </a:rPr>
                        <a:t>87</a:t>
                      </a:r>
                    </a:p>
                  </a:txBody>
                  <a:tcPr marL="68580" marR="68580" marT="34281" marB="342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BE53B"/>
                        </a:buClr>
                        <a:buSzPct val="90000"/>
                        <a:buFont typeface="Symbol" pitchFamily="18" charset="2"/>
                        <a:buNone/>
                        <a:tabLst/>
                      </a:pPr>
                      <a:r>
                        <a:rPr kumimoji="0" lang="en-US" sz="1500" b="1" i="0" u="none" strike="noStrike" cap="none" normalizeH="0" baseline="0" dirty="0" smtClean="0">
                          <a:ln>
                            <a:noFill/>
                          </a:ln>
                          <a:solidFill>
                            <a:schemeClr val="tx1"/>
                          </a:solidFill>
                          <a:effectLst/>
                          <a:latin typeface="Arial" pitchFamily="34" charset="0"/>
                        </a:rPr>
                        <a:t>76</a:t>
                      </a:r>
                    </a:p>
                  </a:txBody>
                  <a:tcPr marL="68580" marR="68580" marT="34281" marB="342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0454" name="Text Box 38"/>
          <p:cNvSpPr txBox="1">
            <a:spLocks noChangeArrowheads="1"/>
          </p:cNvSpPr>
          <p:nvPr/>
        </p:nvSpPr>
        <p:spPr bwMode="auto">
          <a:xfrm>
            <a:off x="1729535" y="1227173"/>
            <a:ext cx="53646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80000"/>
              </a:lnSpc>
              <a:spcBef>
                <a:spcPct val="50000"/>
              </a:spcBef>
            </a:pPr>
            <a:r>
              <a:rPr lang="en-US" altLang="nl-BE" b="1" dirty="0">
                <a:solidFill>
                  <a:srgbClr val="0B5971"/>
                </a:solidFill>
              </a:rPr>
              <a:t>Sound Level – </a:t>
            </a:r>
          </a:p>
          <a:p>
            <a:pPr algn="ctr">
              <a:lnSpc>
                <a:spcPct val="80000"/>
              </a:lnSpc>
              <a:spcBef>
                <a:spcPct val="50000"/>
              </a:spcBef>
            </a:pPr>
            <a:r>
              <a:rPr lang="en-US" altLang="nl-BE" b="1" dirty="0">
                <a:solidFill>
                  <a:srgbClr val="0B5971"/>
                </a:solidFill>
              </a:rPr>
              <a:t>Measured at 5 </a:t>
            </a:r>
            <a:r>
              <a:rPr lang="en-US" altLang="nl-BE" b="1" dirty="0" err="1">
                <a:solidFill>
                  <a:srgbClr val="0B5971"/>
                </a:solidFill>
              </a:rPr>
              <a:t>ft</a:t>
            </a:r>
            <a:r>
              <a:rPr lang="en-US" altLang="nl-BE" b="1" dirty="0">
                <a:solidFill>
                  <a:srgbClr val="0B5971"/>
                </a:solidFill>
              </a:rPr>
              <a:t> from the AIR INLET (</a:t>
            </a:r>
            <a:r>
              <a:rPr lang="en-US" altLang="nl-BE" b="1" dirty="0" err="1">
                <a:solidFill>
                  <a:srgbClr val="0B5971"/>
                </a:solidFill>
              </a:rPr>
              <a:t>dBA</a:t>
            </a:r>
            <a:r>
              <a:rPr lang="en-US" altLang="nl-BE" b="1" dirty="0">
                <a:solidFill>
                  <a:srgbClr val="0B5971"/>
                </a:solidFill>
              </a:rPr>
              <a:t>)</a:t>
            </a:r>
          </a:p>
        </p:txBody>
      </p:sp>
    </p:spTree>
    <p:extLst>
      <p:ext uri="{BB962C8B-B14F-4D97-AF65-F5344CB8AC3E}">
        <p14:creationId xmlns:p14="http://schemas.microsoft.com/office/powerpoint/2010/main" val="3671760338"/>
      </p:ext>
    </p:extLst>
  </p:cSld>
  <p:clrMapOvr>
    <a:masterClrMapping/>
  </p:clrMapOvr>
  <p:transition spd="med">
    <p:zoom dir="in"/>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Rectangle 2"/>
          <p:cNvSpPr>
            <a:spLocks noGrp="1" noChangeArrowheads="1"/>
          </p:cNvSpPr>
          <p:nvPr>
            <p:ph type="body" idx="1"/>
          </p:nvPr>
        </p:nvSpPr>
        <p:spPr>
          <a:xfrm>
            <a:off x="1628123" y="209550"/>
            <a:ext cx="5787629" cy="520304"/>
          </a:xfrm>
          <a:effectLst/>
        </p:spPr>
        <p:txBody>
          <a:bodyPr>
            <a:normAutofit/>
          </a:bodyPr>
          <a:lstStyle/>
          <a:p>
            <a:pPr algn="ctr">
              <a:buFont typeface="Symbol" panose="05050102010706020507" pitchFamily="18" charset="2"/>
              <a:buNone/>
              <a:defRPr/>
            </a:pPr>
            <a:r>
              <a:rPr lang="en-US" sz="2400" dirty="0" smtClean="0">
                <a:solidFill>
                  <a:schemeClr val="bg1"/>
                </a:solidFill>
                <a:effectLst>
                  <a:outerShdw blurRad="38100" dist="38100" dir="2700000" algn="tl">
                    <a:srgbClr val="000000"/>
                  </a:outerShdw>
                </a:effectLst>
              </a:rPr>
              <a:t>Super Low Sound Fan</a:t>
            </a:r>
          </a:p>
        </p:txBody>
      </p:sp>
      <p:pic>
        <p:nvPicPr>
          <p:cNvPr id="61443" name="Picture 3" descr="Evapco bldg front_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1256110"/>
            <a:ext cx="5829300" cy="31563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659345"/>
      </p:ext>
    </p:extLst>
  </p:cSld>
  <p:clrMapOvr>
    <a:masterClrMapping/>
  </p:clrMapOvr>
  <p:transition spd="med">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828418">
                                            <p:txEl>
                                              <p:pRg st="0" end="0"/>
                                            </p:txEl>
                                          </p:spTgt>
                                        </p:tgtEl>
                                        <p:attrNameLst>
                                          <p:attrName>style.visibility</p:attrName>
                                        </p:attrNameLst>
                                      </p:cBhvr>
                                      <p:to>
                                        <p:strVal val="visible"/>
                                      </p:to>
                                    </p:set>
                                    <p:animScale>
                                      <p:cBhvr>
                                        <p:cTn id="7" dur="1000" decel="50000" fill="hold">
                                          <p:stCondLst>
                                            <p:cond delay="0"/>
                                          </p:stCondLst>
                                        </p:cTn>
                                        <p:tgtEl>
                                          <p:spTgt spid="82841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28418">
                                            <p:txEl>
                                              <p:pRg st="0" end="0"/>
                                            </p:txEl>
                                          </p:spTgt>
                                        </p:tgtEl>
                                        <p:attrNameLst>
                                          <p:attrName>ppt_x</p:attrName>
                                          <p:attrName>ppt_y</p:attrName>
                                        </p:attrNameLst>
                                      </p:cBhvr>
                                    </p:animMotion>
                                    <p:animEffect transition="in" filter="fade">
                                      <p:cBhvr>
                                        <p:cTn id="9" dur="1000"/>
                                        <p:tgtEl>
                                          <p:spTgt spid="8284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8418"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Rectangle 2"/>
          <p:cNvSpPr>
            <a:spLocks noGrp="1" noChangeArrowheads="1"/>
          </p:cNvSpPr>
          <p:nvPr>
            <p:ph type="body" idx="1"/>
          </p:nvPr>
        </p:nvSpPr>
        <p:spPr>
          <a:xfrm>
            <a:off x="2419349" y="209550"/>
            <a:ext cx="3982641" cy="520304"/>
          </a:xfrm>
        </p:spPr>
        <p:txBody>
          <a:bodyPr>
            <a:normAutofit/>
          </a:bodyPr>
          <a:lstStyle/>
          <a:p>
            <a:pPr algn="ctr">
              <a:buFont typeface="Symbol" panose="05050102010706020507" pitchFamily="18" charset="2"/>
              <a:buNone/>
              <a:defRPr/>
            </a:pPr>
            <a:r>
              <a:rPr lang="en-US" sz="2400" dirty="0">
                <a:solidFill>
                  <a:schemeClr val="bg1"/>
                </a:solidFill>
                <a:effectLst>
                  <a:outerShdw blurRad="38100" dist="38100" dir="2700000" algn="tl">
                    <a:srgbClr val="000000">
                      <a:alpha val="43137"/>
                    </a:srgbClr>
                  </a:outerShdw>
                </a:effectLst>
              </a:rPr>
              <a:t>CTI Certification</a:t>
            </a:r>
          </a:p>
        </p:txBody>
      </p:sp>
      <p:pic>
        <p:nvPicPr>
          <p:cNvPr id="624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7722"/>
          <a:stretch>
            <a:fillRect/>
          </a:stretch>
        </p:blipFill>
        <p:spPr bwMode="auto">
          <a:xfrm>
            <a:off x="3137297" y="1999060"/>
            <a:ext cx="2546747" cy="192047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478049"/>
      </p:ext>
    </p:extLst>
  </p:cSld>
  <p:clrMapOvr>
    <a:masterClrMapping/>
  </p:clrMapOvr>
  <p:transition spd="med">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826370">
                                            <p:txEl>
                                              <p:pRg st="0" end="0"/>
                                            </p:txEl>
                                          </p:spTgt>
                                        </p:tgtEl>
                                        <p:attrNameLst>
                                          <p:attrName>style.visibility</p:attrName>
                                        </p:attrNameLst>
                                      </p:cBhvr>
                                      <p:to>
                                        <p:strVal val="visible"/>
                                      </p:to>
                                    </p:set>
                                    <p:animScale>
                                      <p:cBhvr>
                                        <p:cTn id="7" dur="1000" decel="50000" fill="hold">
                                          <p:stCondLst>
                                            <p:cond delay="0"/>
                                          </p:stCondLst>
                                        </p:cTn>
                                        <p:tgtEl>
                                          <p:spTgt spid="82637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26370">
                                            <p:txEl>
                                              <p:pRg st="0" end="0"/>
                                            </p:txEl>
                                          </p:spTgt>
                                        </p:tgtEl>
                                        <p:attrNameLst>
                                          <p:attrName>ppt_x</p:attrName>
                                          <p:attrName>ppt_y</p:attrName>
                                        </p:attrNameLst>
                                      </p:cBhvr>
                                    </p:animMotion>
                                    <p:animEffect transition="in" filter="fade">
                                      <p:cBhvr>
                                        <p:cTn id="9" dur="1000"/>
                                        <p:tgtEl>
                                          <p:spTgt spid="8263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370"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33" name="Rectangle 17"/>
          <p:cNvSpPr>
            <a:spLocks noChangeArrowheads="1"/>
          </p:cNvSpPr>
          <p:nvPr/>
        </p:nvSpPr>
        <p:spPr bwMode="auto">
          <a:xfrm>
            <a:off x="1216817" y="1123950"/>
            <a:ext cx="6653214" cy="533400"/>
          </a:xfrm>
          <a:prstGeom prst="rect">
            <a:avLst/>
          </a:prstGeom>
          <a:noFill/>
          <a:ln w="9525">
            <a:noFill/>
            <a:miter lim="800000"/>
            <a:headEnd/>
            <a:tailEnd/>
          </a:ln>
          <a:effectLst/>
        </p:spPr>
        <p:txBody>
          <a:bodyPr/>
          <a:lstStyle/>
          <a:p>
            <a:pPr algn="ctr">
              <a:spcBef>
                <a:spcPct val="20000"/>
              </a:spcBef>
              <a:buClr>
                <a:srgbClr val="FBE53B"/>
              </a:buClr>
              <a:buSzPct val="90000"/>
              <a:defRPr/>
            </a:pPr>
            <a:r>
              <a:rPr lang="en-US" sz="2000" b="1" dirty="0" smtClean="0">
                <a:solidFill>
                  <a:srgbClr val="0B5971"/>
                </a:solidFill>
                <a:latin typeface="Arial" panose="020B0604020202020204" pitchFamily="34" charset="0"/>
                <a:cs typeface="Arial" panose="020B0604020202020204" pitchFamily="34" charset="0"/>
              </a:rPr>
              <a:t>No </a:t>
            </a:r>
            <a:r>
              <a:rPr lang="en-US" sz="2000" b="1" dirty="0">
                <a:solidFill>
                  <a:srgbClr val="0B5971"/>
                </a:solidFill>
                <a:latin typeface="Arial" panose="020B0604020202020204" pitchFamily="34" charset="0"/>
                <a:cs typeface="Arial" panose="020B0604020202020204" pitchFamily="34" charset="0"/>
              </a:rPr>
              <a:t>evaporation on coil – </a:t>
            </a:r>
            <a:r>
              <a:rPr lang="en-US" sz="2000" b="1" dirty="0" smtClean="0">
                <a:solidFill>
                  <a:srgbClr val="0B5971"/>
                </a:solidFill>
                <a:latin typeface="Arial" panose="020B0604020202020204" pitchFamily="34" charset="0"/>
                <a:cs typeface="Arial" panose="020B0604020202020204" pitchFamily="34" charset="0"/>
              </a:rPr>
              <a:t>reduced risk for scaling</a:t>
            </a:r>
            <a:endParaRPr lang="en-US" sz="2000" b="1" dirty="0">
              <a:solidFill>
                <a:srgbClr val="0B5971"/>
              </a:solidFill>
              <a:latin typeface="Arial" panose="020B0604020202020204" pitchFamily="34" charset="0"/>
              <a:cs typeface="Arial" panose="020B0604020202020204" pitchFamily="34" charset="0"/>
            </a:endParaRPr>
          </a:p>
        </p:txBody>
      </p:sp>
      <p:pic>
        <p:nvPicPr>
          <p:cNvPr id="59395" name="Picture 19" descr="PA151210361125a"/>
          <p:cNvPicPr>
            <a:picLocks noGrp="1" noChangeAspect="1" noChangeArrowheads="1"/>
          </p:cNvPicPr>
          <p:nvPr>
            <p:ph idx="1"/>
          </p:nvPr>
        </p:nvPicPr>
        <p:blipFill>
          <a:blip r:embed="rId3"/>
          <a:srcRect b="11162"/>
          <a:stretch>
            <a:fillRect/>
          </a:stretch>
        </p:blipFill>
        <p:spPr>
          <a:xfrm>
            <a:off x="2669976" y="1733550"/>
            <a:ext cx="3746897" cy="2497931"/>
          </a:xfrm>
          <a:ln w="12700">
            <a:solidFill>
              <a:srgbClr val="000000"/>
            </a:solidFill>
          </a:ln>
        </p:spPr>
      </p:pic>
      <p:sp>
        <p:nvSpPr>
          <p:cNvPr id="726044" name="Text Box 28"/>
          <p:cNvSpPr txBox="1">
            <a:spLocks noChangeArrowheads="1"/>
          </p:cNvSpPr>
          <p:nvPr/>
        </p:nvSpPr>
        <p:spPr bwMode="auto">
          <a:xfrm>
            <a:off x="1600200" y="133350"/>
            <a:ext cx="5886450" cy="461665"/>
          </a:xfrm>
          <a:prstGeom prst="rect">
            <a:avLst/>
          </a:prstGeom>
          <a:noFill/>
          <a:ln w="38100">
            <a:noFill/>
            <a:miter lim="800000"/>
            <a:headEnd/>
            <a:tailEnd/>
          </a:ln>
          <a:effectLst/>
        </p:spPr>
        <p:txBody>
          <a:bodyPr>
            <a:spAutoFit/>
          </a:bodyPr>
          <a:lstStyle/>
          <a:p>
            <a:pPr algn="ctr">
              <a:spcBef>
                <a:spcPct val="50000"/>
              </a:spcBef>
              <a:defRPr/>
            </a:pPr>
            <a:r>
              <a:rPr lang="en-US" sz="24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ESWA Features and Benefits</a:t>
            </a:r>
          </a:p>
        </p:txBody>
      </p:sp>
    </p:spTree>
    <p:extLst>
      <p:ext uri="{BB962C8B-B14F-4D97-AF65-F5344CB8AC3E}">
        <p14:creationId xmlns:p14="http://schemas.microsoft.com/office/powerpoint/2010/main" val="3533757708"/>
      </p:ext>
    </p:extLst>
  </p:cSld>
  <p:clrMapOvr>
    <a:masterClrMapping/>
  </p:clrMapOvr>
  <p:transition spd="med">
    <p:cover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3" name="Group 26"/>
          <p:cNvGrpSpPr>
            <a:grpSpLocks/>
          </p:cNvGrpSpPr>
          <p:nvPr/>
        </p:nvGrpSpPr>
        <p:grpSpPr bwMode="auto">
          <a:xfrm>
            <a:off x="5200650" y="1657350"/>
            <a:ext cx="2351485" cy="2763441"/>
            <a:chOff x="3408" y="1152"/>
            <a:chExt cx="1975" cy="2321"/>
          </a:xfrm>
        </p:grpSpPr>
        <p:sp>
          <p:nvSpPr>
            <p:cNvPr id="5129" name="Rectangle 5"/>
            <p:cNvSpPr>
              <a:spLocks noChangeAspect="1" noChangeArrowheads="1"/>
            </p:cNvSpPr>
            <p:nvPr/>
          </p:nvSpPr>
          <p:spPr bwMode="auto">
            <a:xfrm>
              <a:off x="3408" y="1152"/>
              <a:ext cx="1975" cy="2321"/>
            </a:xfrm>
            <a:prstGeom prst="rect">
              <a:avLst/>
            </a:prstGeom>
            <a:solidFill>
              <a:srgbClr val="FFFFFF"/>
            </a:solidFill>
            <a:ln w="12700">
              <a:solidFill>
                <a:schemeClr val="tx1"/>
              </a:solidFill>
              <a:miter lim="800000"/>
              <a:headEnd type="none" w="sm" len="sm"/>
              <a:tailEnd type="none" w="sm" len="sm"/>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graphicFrame>
          <p:nvGraphicFramePr>
            <p:cNvPr id="5122" name="Object 6"/>
            <p:cNvGraphicFramePr>
              <a:graphicFrameLocks noChangeAspect="1"/>
            </p:cNvGraphicFramePr>
            <p:nvPr/>
          </p:nvGraphicFramePr>
          <p:xfrm>
            <a:off x="3648" y="1200"/>
            <a:ext cx="1514" cy="2213"/>
          </p:xfrm>
          <a:graphic>
            <a:graphicData uri="http://schemas.openxmlformats.org/presentationml/2006/ole">
              <mc:AlternateContent xmlns:mc="http://schemas.openxmlformats.org/markup-compatibility/2006">
                <mc:Choice xmlns:v="urn:schemas-microsoft-com:vml" Requires="v">
                  <p:oleObj spid="_x0000_s5129" name="Bitmap Image" r:id="rId4" imgW="5128704" imgH="7872142" progId="Paint.Picture">
                    <p:embed/>
                  </p:oleObj>
                </mc:Choice>
                <mc:Fallback>
                  <p:oleObj name="Bitmap Image" r:id="rId4" imgW="5128704" imgH="7872142"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8" y="1200"/>
                          <a:ext cx="1514" cy="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30" name="Freeform 8"/>
            <p:cNvSpPr>
              <a:spLocks noChangeAspect="1"/>
            </p:cNvSpPr>
            <p:nvPr/>
          </p:nvSpPr>
          <p:spPr bwMode="auto">
            <a:xfrm rot="-654076">
              <a:off x="3505" y="2144"/>
              <a:ext cx="448" cy="215"/>
            </a:xfrm>
            <a:custGeom>
              <a:avLst/>
              <a:gdLst>
                <a:gd name="T0" fmla="*/ 0 w 960"/>
                <a:gd name="T1" fmla="*/ 108 h 274"/>
                <a:gd name="T2" fmla="*/ 70 w 960"/>
                <a:gd name="T3" fmla="*/ 115 h 274"/>
                <a:gd name="T4" fmla="*/ 98 w 960"/>
                <a:gd name="T5" fmla="*/ 0 h 274"/>
                <a:gd name="T6" fmla="*/ 0 60000 65536"/>
                <a:gd name="T7" fmla="*/ 0 60000 65536"/>
                <a:gd name="T8" fmla="*/ 0 60000 65536"/>
                <a:gd name="T9" fmla="*/ 0 w 960"/>
                <a:gd name="T10" fmla="*/ 0 h 274"/>
                <a:gd name="T11" fmla="*/ 960 w 960"/>
                <a:gd name="T12" fmla="*/ 274 h 274"/>
              </a:gdLst>
              <a:ahLst/>
              <a:cxnLst>
                <a:cxn ang="T6">
                  <a:pos x="T0" y="T1"/>
                </a:cxn>
                <a:cxn ang="T7">
                  <a:pos x="T2" y="T3"/>
                </a:cxn>
                <a:cxn ang="T8">
                  <a:pos x="T4" y="T5"/>
                </a:cxn>
              </a:cxnLst>
              <a:rect l="T9" t="T10" r="T11" b="T12"/>
              <a:pathLst>
                <a:path w="960" h="274">
                  <a:moveTo>
                    <a:pt x="0" y="224"/>
                  </a:moveTo>
                  <a:cubicBezTo>
                    <a:pt x="265" y="249"/>
                    <a:pt x="531" y="274"/>
                    <a:pt x="691" y="237"/>
                  </a:cubicBezTo>
                  <a:cubicBezTo>
                    <a:pt x="851" y="200"/>
                    <a:pt x="917" y="40"/>
                    <a:pt x="960" y="0"/>
                  </a:cubicBezTo>
                </a:path>
              </a:pathLst>
            </a:custGeom>
            <a:noFill/>
            <a:ln w="1270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nl-BE" sz="1350"/>
            </a:p>
          </p:txBody>
        </p:sp>
        <p:sp>
          <p:nvSpPr>
            <p:cNvPr id="5131" name="Freeform 9"/>
            <p:cNvSpPr>
              <a:spLocks noChangeAspect="1"/>
            </p:cNvSpPr>
            <p:nvPr/>
          </p:nvSpPr>
          <p:spPr bwMode="auto">
            <a:xfrm rot="654076" flipH="1">
              <a:off x="4773" y="2144"/>
              <a:ext cx="439" cy="215"/>
            </a:xfrm>
            <a:custGeom>
              <a:avLst/>
              <a:gdLst>
                <a:gd name="T0" fmla="*/ 0 w 960"/>
                <a:gd name="T1" fmla="*/ 108 h 274"/>
                <a:gd name="T2" fmla="*/ 66 w 960"/>
                <a:gd name="T3" fmla="*/ 115 h 274"/>
                <a:gd name="T4" fmla="*/ 92 w 960"/>
                <a:gd name="T5" fmla="*/ 0 h 274"/>
                <a:gd name="T6" fmla="*/ 0 60000 65536"/>
                <a:gd name="T7" fmla="*/ 0 60000 65536"/>
                <a:gd name="T8" fmla="*/ 0 60000 65536"/>
                <a:gd name="T9" fmla="*/ 0 w 960"/>
                <a:gd name="T10" fmla="*/ 0 h 274"/>
                <a:gd name="T11" fmla="*/ 960 w 960"/>
                <a:gd name="T12" fmla="*/ 274 h 274"/>
              </a:gdLst>
              <a:ahLst/>
              <a:cxnLst>
                <a:cxn ang="T6">
                  <a:pos x="T0" y="T1"/>
                </a:cxn>
                <a:cxn ang="T7">
                  <a:pos x="T2" y="T3"/>
                </a:cxn>
                <a:cxn ang="T8">
                  <a:pos x="T4" y="T5"/>
                </a:cxn>
              </a:cxnLst>
              <a:rect l="T9" t="T10" r="T11" b="T12"/>
              <a:pathLst>
                <a:path w="960" h="274">
                  <a:moveTo>
                    <a:pt x="0" y="224"/>
                  </a:moveTo>
                  <a:cubicBezTo>
                    <a:pt x="265" y="249"/>
                    <a:pt x="531" y="274"/>
                    <a:pt x="691" y="237"/>
                  </a:cubicBezTo>
                  <a:cubicBezTo>
                    <a:pt x="851" y="200"/>
                    <a:pt x="917" y="40"/>
                    <a:pt x="960" y="0"/>
                  </a:cubicBezTo>
                </a:path>
              </a:pathLst>
            </a:custGeom>
            <a:noFill/>
            <a:ln w="127000">
              <a:solidFill>
                <a:srgbClr val="0000CC"/>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nl-BE" sz="1350"/>
            </a:p>
          </p:txBody>
        </p:sp>
      </p:grpSp>
      <p:sp>
        <p:nvSpPr>
          <p:cNvPr id="626705" name="Rectangle 17"/>
          <p:cNvSpPr>
            <a:spLocks noGrp="1" noChangeArrowheads="1"/>
          </p:cNvSpPr>
          <p:nvPr>
            <p:ph type="body" idx="1"/>
          </p:nvPr>
        </p:nvSpPr>
        <p:spPr>
          <a:xfrm>
            <a:off x="1390569" y="1021043"/>
            <a:ext cx="6196013" cy="458390"/>
          </a:xfrm>
          <a:effectLst/>
        </p:spPr>
        <p:txBody>
          <a:bodyPr>
            <a:normAutofit/>
          </a:bodyPr>
          <a:lstStyle/>
          <a:p>
            <a:pPr marL="0" indent="0" algn="ctr">
              <a:buNone/>
              <a:defRPr/>
            </a:pPr>
            <a:r>
              <a:rPr lang="en-US" dirty="0">
                <a:solidFill>
                  <a:srgbClr val="0B5971"/>
                </a:solidFill>
              </a:rPr>
              <a:t>Totally enclosed coil protected from heat loss</a:t>
            </a:r>
          </a:p>
        </p:txBody>
      </p:sp>
      <p:sp>
        <p:nvSpPr>
          <p:cNvPr id="626708" name="Text Box 20"/>
          <p:cNvSpPr txBox="1">
            <a:spLocks noChangeArrowheads="1"/>
          </p:cNvSpPr>
          <p:nvPr/>
        </p:nvSpPr>
        <p:spPr bwMode="auto">
          <a:xfrm>
            <a:off x="1628123" y="198877"/>
            <a:ext cx="5886450" cy="461665"/>
          </a:xfrm>
          <a:prstGeom prst="rect">
            <a:avLst/>
          </a:prstGeom>
          <a:noFill/>
          <a:ln w="38100">
            <a:noFill/>
            <a:miter lim="800000"/>
            <a:headEnd/>
            <a:tailEnd/>
          </a:ln>
          <a:effectLst/>
        </p:spPr>
        <p:txBody>
          <a:bodyPr>
            <a:spAutoFit/>
          </a:bodyPr>
          <a:lstStyle/>
          <a:p>
            <a:pPr algn="ctr">
              <a:spcBef>
                <a:spcPct val="50000"/>
              </a:spcBef>
              <a:defRPr/>
            </a:pPr>
            <a:r>
              <a:rPr lang="en-US" sz="2400" b="1" dirty="0" smtClean="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ESWA </a:t>
            </a:r>
            <a:r>
              <a:rPr lang="en-US" sz="24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Features and Benefits</a:t>
            </a:r>
          </a:p>
        </p:txBody>
      </p:sp>
      <p:pic>
        <p:nvPicPr>
          <p:cNvPr id="5128" name="Picture 25"/>
          <p:cNvPicPr>
            <a:picLocks noChangeAspect="1" noChangeArrowheads="1"/>
          </p:cNvPicPr>
          <p:nvPr/>
        </p:nvPicPr>
        <p:blipFill>
          <a:blip r:embed="rId6">
            <a:extLst>
              <a:ext uri="{28A0092B-C50C-407E-A947-70E740481C1C}">
                <a14:useLocalDpi xmlns:a14="http://schemas.microsoft.com/office/drawing/2010/main" val="0"/>
              </a:ext>
            </a:extLst>
          </a:blip>
          <a:srcRect l="1985" r="745"/>
          <a:stretch>
            <a:fillRect/>
          </a:stretch>
        </p:blipFill>
        <p:spPr bwMode="auto">
          <a:xfrm>
            <a:off x="1828800" y="1771650"/>
            <a:ext cx="2800350" cy="2605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608619"/>
      </p:ext>
    </p:extLst>
  </p:cSld>
  <p:clrMapOvr>
    <a:masterClrMapping/>
  </p:clrMapOvr>
  <p:transition spd="med">
    <p:pull dir="l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9" name="Rectangle 3"/>
          <p:cNvSpPr>
            <a:spLocks noChangeArrowheads="1"/>
          </p:cNvSpPr>
          <p:nvPr/>
        </p:nvSpPr>
        <p:spPr bwMode="auto">
          <a:xfrm>
            <a:off x="2209800" y="990338"/>
            <a:ext cx="5181600" cy="566738"/>
          </a:xfrm>
          <a:prstGeom prst="rect">
            <a:avLst/>
          </a:prstGeom>
          <a:noFill/>
          <a:ln w="9525">
            <a:noFill/>
            <a:miter lim="800000"/>
            <a:headEnd/>
            <a:tailEnd/>
          </a:ln>
          <a:effectLst/>
        </p:spPr>
        <p:txBody>
          <a:bodyPr anchor="ctr"/>
          <a:lstStyle/>
          <a:p>
            <a:pPr algn="ctr">
              <a:lnSpc>
                <a:spcPct val="90000"/>
              </a:lnSpc>
              <a:defRPr/>
            </a:pPr>
            <a:r>
              <a:rPr lang="en-US" sz="2000" b="1" dirty="0">
                <a:solidFill>
                  <a:srgbClr val="0B5971"/>
                </a:solidFill>
                <a:latin typeface="Arial" panose="020B0604020202020204" pitchFamily="34" charset="0"/>
                <a:cs typeface="Arial" panose="020B0604020202020204" pitchFamily="34" charset="0"/>
              </a:rPr>
              <a:t>The Most Accessible Coil in the Industry</a:t>
            </a:r>
          </a:p>
        </p:txBody>
      </p:sp>
      <p:sp>
        <p:nvSpPr>
          <p:cNvPr id="628748" name="Rectangle 12"/>
          <p:cNvSpPr>
            <a:spLocks noGrp="1" noChangeArrowheads="1"/>
          </p:cNvSpPr>
          <p:nvPr>
            <p:ph type="body" idx="1"/>
          </p:nvPr>
        </p:nvSpPr>
        <p:spPr>
          <a:xfrm>
            <a:off x="2021894" y="3047403"/>
            <a:ext cx="2258318" cy="572691"/>
          </a:xfrm>
          <a:effectLst/>
        </p:spPr>
        <p:txBody>
          <a:bodyPr>
            <a:normAutofit/>
          </a:bodyPr>
          <a:lstStyle/>
          <a:p>
            <a:pPr marL="0" indent="0">
              <a:buNone/>
              <a:defRPr/>
            </a:pPr>
            <a:r>
              <a:rPr lang="en-US" sz="1800" b="0" dirty="0" smtClean="0"/>
              <a:t>Easy coil access</a:t>
            </a:r>
          </a:p>
          <a:p>
            <a:pPr marL="0" indent="0">
              <a:buNone/>
              <a:defRPr/>
            </a:pPr>
            <a:endParaRPr lang="en-US" sz="1800" b="0" dirty="0" smtClean="0"/>
          </a:p>
        </p:txBody>
      </p:sp>
      <p:graphicFrame>
        <p:nvGraphicFramePr>
          <p:cNvPr id="7170" name="Object 18"/>
          <p:cNvGraphicFramePr>
            <a:graphicFrameLocks noChangeAspect="1"/>
          </p:cNvGraphicFramePr>
          <p:nvPr>
            <p:extLst>
              <p:ext uri="{D42A27DB-BD31-4B8C-83A1-F6EECF244321}">
                <p14:modId xmlns:p14="http://schemas.microsoft.com/office/powerpoint/2010/main" val="1320207248"/>
              </p:ext>
            </p:extLst>
          </p:nvPr>
        </p:nvGraphicFramePr>
        <p:xfrm>
          <a:off x="4684065" y="1917855"/>
          <a:ext cx="2801541" cy="3082528"/>
        </p:xfrm>
        <a:graphic>
          <a:graphicData uri="http://schemas.openxmlformats.org/presentationml/2006/ole">
            <mc:AlternateContent xmlns:mc="http://schemas.openxmlformats.org/markup-compatibility/2006">
              <mc:Choice xmlns:v="urn:schemas-microsoft-com:vml" Requires="v">
                <p:oleObj spid="_x0000_s7178" name="Photo Editor Photo" r:id="rId4" imgW="6001588" imgH="6001588" progId="MSPhotoEd.3">
                  <p:embed/>
                </p:oleObj>
              </mc:Choice>
              <mc:Fallback>
                <p:oleObj name="Photo Editor Photo" r:id="rId4" imgW="6001588" imgH="600158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9447" b="10666"/>
                      <a:stretch>
                        <a:fillRect/>
                      </a:stretch>
                    </p:blipFill>
                    <p:spPr bwMode="auto">
                      <a:xfrm>
                        <a:off x="4684065" y="1917855"/>
                        <a:ext cx="2801541" cy="308252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5" name="Line 4"/>
          <p:cNvSpPr>
            <a:spLocks noChangeShapeType="1"/>
          </p:cNvSpPr>
          <p:nvPr/>
        </p:nvSpPr>
        <p:spPr bwMode="auto">
          <a:xfrm>
            <a:off x="3703560" y="3414877"/>
            <a:ext cx="1557158" cy="41043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BE" sz="1350"/>
          </a:p>
        </p:txBody>
      </p:sp>
      <p:sp>
        <p:nvSpPr>
          <p:cNvPr id="628755" name="Text Box 19"/>
          <p:cNvSpPr txBox="1">
            <a:spLocks noChangeArrowheads="1"/>
          </p:cNvSpPr>
          <p:nvPr/>
        </p:nvSpPr>
        <p:spPr bwMode="auto">
          <a:xfrm>
            <a:off x="1600200" y="141537"/>
            <a:ext cx="5886450" cy="461665"/>
          </a:xfrm>
          <a:prstGeom prst="rect">
            <a:avLst/>
          </a:prstGeom>
          <a:noFill/>
          <a:ln w="38100">
            <a:noFill/>
            <a:miter lim="800000"/>
            <a:headEnd/>
            <a:tailEnd/>
          </a:ln>
          <a:effectLst/>
        </p:spPr>
        <p:txBody>
          <a:bodyPr>
            <a:spAutoFit/>
          </a:bodyPr>
          <a:lstStyle/>
          <a:p>
            <a:pPr algn="ctr">
              <a:spcBef>
                <a:spcPct val="50000"/>
              </a:spcBef>
              <a:defRPr/>
            </a:pPr>
            <a:r>
              <a:rPr lang="en-US" sz="24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ESWA Features and Benefits</a:t>
            </a:r>
          </a:p>
        </p:txBody>
      </p:sp>
    </p:spTree>
    <p:extLst>
      <p:ext uri="{BB962C8B-B14F-4D97-AF65-F5344CB8AC3E}">
        <p14:creationId xmlns:p14="http://schemas.microsoft.com/office/powerpoint/2010/main" val="362738495"/>
      </p:ext>
    </p:extLst>
  </p:cSld>
  <p:clrMapOvr>
    <a:masterClrMapping/>
  </p:clrMapOvr>
  <p:transition spd="med">
    <p:cover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333500" y="2034779"/>
            <a:ext cx="6286500" cy="2402681"/>
            <a:chOff x="192" y="1626"/>
            <a:chExt cx="5280" cy="2018"/>
          </a:xfrm>
        </p:grpSpPr>
        <p:pic>
          <p:nvPicPr>
            <p:cNvPr id="65543" name="Picture 9" descr="ATW Reci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 y="1626"/>
              <a:ext cx="2592" cy="164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65544" name="Picture 10" descr="FXV recirc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4" y="1626"/>
              <a:ext cx="2448" cy="1646"/>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5545" name="Text Box 11"/>
            <p:cNvSpPr txBox="1">
              <a:spLocks noChangeArrowheads="1"/>
            </p:cNvSpPr>
            <p:nvPr/>
          </p:nvSpPr>
          <p:spPr bwMode="auto">
            <a:xfrm>
              <a:off x="816" y="3392"/>
              <a:ext cx="105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68570" tIns="34285" rIns="68570" bIns="34285">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spcBef>
                  <a:spcPct val="50000"/>
                </a:spcBef>
              </a:pPr>
              <a:r>
                <a:rPr lang="en-US" altLang="nl-BE" sz="1500" b="1" dirty="0"/>
                <a:t>EVAPCO</a:t>
              </a:r>
            </a:p>
          </p:txBody>
        </p:sp>
        <p:sp>
          <p:nvSpPr>
            <p:cNvPr id="65546" name="Text Box 12"/>
            <p:cNvSpPr txBox="1">
              <a:spLocks noChangeArrowheads="1"/>
            </p:cNvSpPr>
            <p:nvPr/>
          </p:nvSpPr>
          <p:spPr bwMode="auto">
            <a:xfrm>
              <a:off x="3600" y="3344"/>
              <a:ext cx="105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68570" tIns="34285" rIns="68570" bIns="34285">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spcBef>
                  <a:spcPct val="50000"/>
                </a:spcBef>
              </a:pPr>
              <a:r>
                <a:rPr lang="en-US" altLang="nl-BE" sz="1500" b="1" dirty="0"/>
                <a:t>Brand-X</a:t>
              </a:r>
            </a:p>
          </p:txBody>
        </p:sp>
      </p:grpSp>
      <p:sp>
        <p:nvSpPr>
          <p:cNvPr id="830480" name="Text Box 16"/>
          <p:cNvSpPr txBox="1">
            <a:spLocks noChangeArrowheads="1"/>
          </p:cNvSpPr>
          <p:nvPr/>
        </p:nvSpPr>
        <p:spPr bwMode="auto">
          <a:xfrm>
            <a:off x="1600200" y="133350"/>
            <a:ext cx="5886450" cy="461665"/>
          </a:xfrm>
          <a:prstGeom prst="rect">
            <a:avLst/>
          </a:prstGeom>
          <a:noFill/>
          <a:ln w="38100">
            <a:noFill/>
            <a:miter lim="800000"/>
            <a:headEnd/>
            <a:tailEnd/>
          </a:ln>
          <a:effectLst/>
        </p:spPr>
        <p:txBody>
          <a:bodyPr>
            <a:spAutoFit/>
          </a:bodyPr>
          <a:lstStyle/>
          <a:p>
            <a:pPr algn="ctr">
              <a:spcBef>
                <a:spcPct val="50000"/>
              </a:spcBef>
              <a:defRPr/>
            </a:pPr>
            <a:r>
              <a:rPr lang="en-US" sz="24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ESWA Features and Benefits</a:t>
            </a:r>
          </a:p>
        </p:txBody>
      </p:sp>
      <p:sp>
        <p:nvSpPr>
          <p:cNvPr id="830483" name="Rectangle 19"/>
          <p:cNvSpPr>
            <a:spLocks noGrp="1" noChangeArrowheads="1"/>
          </p:cNvSpPr>
          <p:nvPr>
            <p:ph type="body" idx="1"/>
          </p:nvPr>
        </p:nvSpPr>
        <p:spPr>
          <a:xfrm>
            <a:off x="2876550" y="1132880"/>
            <a:ext cx="3477816" cy="572691"/>
          </a:xfrm>
          <a:effectLst/>
        </p:spPr>
        <p:txBody>
          <a:bodyPr>
            <a:normAutofit/>
          </a:bodyPr>
          <a:lstStyle/>
          <a:p>
            <a:pPr marL="0" indent="0" algn="ctr">
              <a:buNone/>
              <a:defRPr/>
            </a:pPr>
            <a:r>
              <a:rPr lang="en-US" dirty="0">
                <a:solidFill>
                  <a:srgbClr val="0B5971"/>
                </a:solidFill>
              </a:rPr>
              <a:t>Minimized Recirculation</a:t>
            </a:r>
          </a:p>
          <a:p>
            <a:pPr marL="0" indent="0" algn="ctr">
              <a:buNone/>
              <a:defRPr/>
            </a:pPr>
            <a:endParaRPr lang="en-US" dirty="0">
              <a:solidFill>
                <a:srgbClr val="0B5971"/>
              </a:solidFill>
            </a:endParaRPr>
          </a:p>
        </p:txBody>
      </p:sp>
    </p:spTree>
    <p:extLst>
      <p:ext uri="{BB962C8B-B14F-4D97-AF65-F5344CB8AC3E}">
        <p14:creationId xmlns:p14="http://schemas.microsoft.com/office/powerpoint/2010/main" val="80809667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ChangeArrowheads="1"/>
          </p:cNvSpPr>
          <p:nvPr/>
        </p:nvSpPr>
        <p:spPr bwMode="auto">
          <a:xfrm>
            <a:off x="1143000" y="1028700"/>
            <a:ext cx="6858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graphicFrame>
        <p:nvGraphicFramePr>
          <p:cNvPr id="744460" name="Object 12"/>
          <p:cNvGraphicFramePr>
            <a:graphicFrameLocks noChangeAspect="1"/>
          </p:cNvGraphicFramePr>
          <p:nvPr>
            <p:extLst>
              <p:ext uri="{D42A27DB-BD31-4B8C-83A1-F6EECF244321}">
                <p14:modId xmlns:p14="http://schemas.microsoft.com/office/powerpoint/2010/main" val="620654058"/>
              </p:ext>
            </p:extLst>
          </p:nvPr>
        </p:nvGraphicFramePr>
        <p:xfrm>
          <a:off x="4572000" y="2038350"/>
          <a:ext cx="1946672" cy="2418160"/>
        </p:xfrm>
        <a:graphic>
          <a:graphicData uri="http://schemas.openxmlformats.org/presentationml/2006/ole">
            <mc:AlternateContent xmlns:mc="http://schemas.openxmlformats.org/markup-compatibility/2006">
              <mc:Choice xmlns:v="urn:schemas-microsoft-com:vml" Requires="v">
                <p:oleObj spid="_x0000_s8201" name="Bitmap Image" r:id="rId4" imgW="3208298" imgH="3985605" progId="Paint.Picture">
                  <p:embed/>
                </p:oleObj>
              </mc:Choice>
              <mc:Fallback>
                <p:oleObj name="Bitmap Image" r:id="rId4" imgW="3208298" imgH="3985605"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038350"/>
                        <a:ext cx="1946672" cy="241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3"/>
          <p:cNvGrpSpPr>
            <a:grpSpLocks/>
          </p:cNvGrpSpPr>
          <p:nvPr/>
        </p:nvGrpSpPr>
        <p:grpSpPr bwMode="auto">
          <a:xfrm>
            <a:off x="2445543" y="3960022"/>
            <a:ext cx="3465910" cy="300039"/>
            <a:chOff x="1915" y="2634"/>
            <a:chExt cx="2911" cy="252"/>
          </a:xfrm>
        </p:grpSpPr>
        <p:sp>
          <p:nvSpPr>
            <p:cNvPr id="8204" name="Line 14"/>
            <p:cNvSpPr>
              <a:spLocks noChangeShapeType="1"/>
            </p:cNvSpPr>
            <p:nvPr/>
          </p:nvSpPr>
          <p:spPr bwMode="auto">
            <a:xfrm flipH="1">
              <a:off x="2842" y="2771"/>
              <a:ext cx="1984" cy="0"/>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nl-BE" sz="1350"/>
            </a:p>
          </p:txBody>
        </p:sp>
        <p:sp>
          <p:nvSpPr>
            <p:cNvPr id="8205" name="Text Box 15"/>
            <p:cNvSpPr txBox="1">
              <a:spLocks noChangeArrowheads="1"/>
            </p:cNvSpPr>
            <p:nvPr/>
          </p:nvSpPr>
          <p:spPr bwMode="auto">
            <a:xfrm>
              <a:off x="1915" y="2634"/>
              <a:ext cx="99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nl-BE" sz="1350"/>
                <a:t>Warm fluid in</a:t>
              </a:r>
            </a:p>
          </p:txBody>
        </p:sp>
      </p:grpSp>
      <p:grpSp>
        <p:nvGrpSpPr>
          <p:cNvPr id="3" name="Group 16"/>
          <p:cNvGrpSpPr>
            <a:grpSpLocks/>
          </p:cNvGrpSpPr>
          <p:nvPr/>
        </p:nvGrpSpPr>
        <p:grpSpPr bwMode="auto">
          <a:xfrm>
            <a:off x="1857374" y="3727844"/>
            <a:ext cx="4092179" cy="300037"/>
            <a:chOff x="1421" y="2439"/>
            <a:chExt cx="3437" cy="252"/>
          </a:xfrm>
        </p:grpSpPr>
        <p:sp>
          <p:nvSpPr>
            <p:cNvPr id="8202" name="Line 17"/>
            <p:cNvSpPr>
              <a:spLocks noChangeShapeType="1"/>
            </p:cNvSpPr>
            <p:nvPr/>
          </p:nvSpPr>
          <p:spPr bwMode="auto">
            <a:xfrm flipH="1">
              <a:off x="2598" y="2547"/>
              <a:ext cx="2260"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nl-BE" sz="1350"/>
            </a:p>
          </p:txBody>
        </p:sp>
        <p:sp>
          <p:nvSpPr>
            <p:cNvPr id="8203" name="Text Box 18"/>
            <p:cNvSpPr txBox="1">
              <a:spLocks noChangeArrowheads="1"/>
            </p:cNvSpPr>
            <p:nvPr/>
          </p:nvSpPr>
          <p:spPr bwMode="auto">
            <a:xfrm>
              <a:off x="1421" y="2439"/>
              <a:ext cx="116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nl-BE" sz="1350" dirty="0"/>
                <a:t>Cooled fluid out</a:t>
              </a:r>
            </a:p>
          </p:txBody>
        </p:sp>
      </p:grpSp>
      <p:sp>
        <p:nvSpPr>
          <p:cNvPr id="744468" name="Rectangle 20"/>
          <p:cNvSpPr>
            <a:spLocks noChangeArrowheads="1"/>
          </p:cNvSpPr>
          <p:nvPr/>
        </p:nvSpPr>
        <p:spPr bwMode="auto">
          <a:xfrm>
            <a:off x="2569369" y="1059607"/>
            <a:ext cx="4057650" cy="572691"/>
          </a:xfrm>
          <a:prstGeom prst="rect">
            <a:avLst/>
          </a:prstGeom>
          <a:noFill/>
          <a:ln w="9525">
            <a:noFill/>
            <a:miter lim="800000"/>
            <a:headEnd/>
            <a:tailEnd/>
          </a:ln>
          <a:effectLst/>
        </p:spPr>
        <p:txBody>
          <a:bodyPr/>
          <a:lstStyle/>
          <a:p>
            <a:pPr algn="ctr">
              <a:spcBef>
                <a:spcPct val="20000"/>
              </a:spcBef>
              <a:buClr>
                <a:srgbClr val="FBE53B"/>
              </a:buClr>
              <a:buSzPct val="90000"/>
              <a:defRPr/>
            </a:pPr>
            <a:r>
              <a:rPr lang="en-US" sz="2000" b="1" dirty="0">
                <a:solidFill>
                  <a:srgbClr val="0B5971"/>
                </a:solidFill>
                <a:latin typeface="Arial" panose="020B0604020202020204" pitchFamily="34" charset="0"/>
                <a:cs typeface="Arial" panose="020B0604020202020204" pitchFamily="34" charset="0"/>
              </a:rPr>
              <a:t>Reverse coil connections</a:t>
            </a:r>
          </a:p>
          <a:p>
            <a:pPr algn="ctr">
              <a:spcBef>
                <a:spcPct val="20000"/>
              </a:spcBef>
              <a:buClr>
                <a:srgbClr val="FBE53B"/>
              </a:buClr>
              <a:buSzPct val="90000"/>
              <a:defRPr/>
            </a:pPr>
            <a:endParaRPr lang="en-US" sz="2000" b="1" dirty="0">
              <a:solidFill>
                <a:srgbClr val="0B5971"/>
              </a:solidFill>
              <a:latin typeface="Arial" panose="020B0604020202020204" pitchFamily="34" charset="0"/>
              <a:cs typeface="Arial" panose="020B0604020202020204" pitchFamily="34" charset="0"/>
            </a:endParaRPr>
          </a:p>
        </p:txBody>
      </p:sp>
      <p:sp>
        <p:nvSpPr>
          <p:cNvPr id="744474" name="Text Box 26"/>
          <p:cNvSpPr txBox="1">
            <a:spLocks noChangeArrowheads="1"/>
          </p:cNvSpPr>
          <p:nvPr/>
        </p:nvSpPr>
        <p:spPr bwMode="auto">
          <a:xfrm>
            <a:off x="1654969" y="156266"/>
            <a:ext cx="5886450" cy="461665"/>
          </a:xfrm>
          <a:prstGeom prst="rect">
            <a:avLst/>
          </a:prstGeom>
          <a:noFill/>
          <a:ln w="38100">
            <a:noFill/>
            <a:miter lim="800000"/>
            <a:headEnd/>
            <a:tailEnd/>
          </a:ln>
          <a:effectLst/>
        </p:spPr>
        <p:txBody>
          <a:bodyPr>
            <a:spAutoFit/>
          </a:bodyPr>
          <a:lstStyle/>
          <a:p>
            <a:pPr algn="ctr">
              <a:spcBef>
                <a:spcPct val="50000"/>
              </a:spcBef>
              <a:defRPr/>
            </a:pPr>
            <a:r>
              <a:rPr lang="en-US" sz="24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ESWA Features and Benefits</a:t>
            </a:r>
          </a:p>
        </p:txBody>
      </p:sp>
    </p:spTree>
    <p:extLst>
      <p:ext uri="{BB962C8B-B14F-4D97-AF65-F5344CB8AC3E}">
        <p14:creationId xmlns:p14="http://schemas.microsoft.com/office/powerpoint/2010/main" val="8834992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744460"/>
                                        </p:tgtEl>
                                        <p:attrNameLst>
                                          <p:attrName>style.visibility</p:attrName>
                                        </p:attrNameLst>
                                      </p:cBhvr>
                                      <p:to>
                                        <p:strVal val="visible"/>
                                      </p:to>
                                    </p:set>
                                    <p:animEffect transition="in" filter="box(in)">
                                      <p:cBhvr>
                                        <p:cTn id="7" dur="500"/>
                                        <p:tgtEl>
                                          <p:spTgt spid="744460"/>
                                        </p:tgtEl>
                                      </p:cBhvr>
                                    </p:animEffect>
                                  </p:childTnLst>
                                </p:cTn>
                              </p:par>
                            </p:childTnLst>
                          </p:cTn>
                        </p:par>
                        <p:par>
                          <p:cTn id="8" fill="hold" nodeType="afterGroup">
                            <p:stCondLst>
                              <p:cond delay="500"/>
                            </p:stCondLst>
                            <p:childTnLst>
                              <p:par>
                                <p:cTn id="9" presetID="22" presetClass="entr" presetSubtype="8" fill="hold" nodeType="afterEffect">
                                  <p:stCondLst>
                                    <p:cond delay="20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par>
                          <p:cTn id="12" fill="hold" nodeType="afterGroup">
                            <p:stCondLst>
                              <p:cond delay="2700"/>
                            </p:stCondLst>
                            <p:childTnLst>
                              <p:par>
                                <p:cTn id="13" presetID="22" presetClass="entr" presetSubtype="2" fill="hold" nodeType="afterEffect">
                                  <p:stCondLst>
                                    <p:cond delay="10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2"/>
          <p:cNvSpPr>
            <a:spLocks noGrp="1" noChangeArrowheads="1"/>
          </p:cNvSpPr>
          <p:nvPr>
            <p:ph type="title"/>
          </p:nvPr>
        </p:nvSpPr>
        <p:spPr>
          <a:xfrm>
            <a:off x="704652" y="-261"/>
            <a:ext cx="7759700" cy="857250"/>
          </a:xfrm>
          <a:effectLst/>
        </p:spPr>
        <p:txBody>
          <a:bodyPr/>
          <a:lstStyle/>
          <a:p>
            <a:pPr algn="ctr">
              <a:defRPr/>
            </a:pPr>
            <a:r>
              <a:rPr lang="en-US" dirty="0" smtClean="0"/>
              <a:t>Closed Circuit Coolers</a:t>
            </a:r>
          </a:p>
        </p:txBody>
      </p:sp>
      <p:sp>
        <p:nvSpPr>
          <p:cNvPr id="693254" name="Text Box 6"/>
          <p:cNvSpPr txBox="1">
            <a:spLocks noChangeArrowheads="1"/>
          </p:cNvSpPr>
          <p:nvPr/>
        </p:nvSpPr>
        <p:spPr bwMode="auto">
          <a:xfrm>
            <a:off x="1066800" y="1136907"/>
            <a:ext cx="6864152" cy="400110"/>
          </a:xfrm>
          <a:prstGeom prst="rect">
            <a:avLst/>
          </a:prstGeom>
          <a:noFill/>
          <a:ln w="38100">
            <a:noFill/>
            <a:miter lim="800000"/>
            <a:headEnd/>
            <a:tailEnd/>
          </a:ln>
          <a:effectLst/>
        </p:spPr>
        <p:txBody>
          <a:bodyPr wrap="square">
            <a:spAutoFit/>
          </a:bodyPr>
          <a:lstStyle/>
          <a:p>
            <a:pPr algn="ctr">
              <a:spcBef>
                <a:spcPct val="20000"/>
              </a:spcBef>
              <a:buClr>
                <a:srgbClr val="FBE53B"/>
              </a:buClr>
              <a:buSzPct val="90000"/>
              <a:buFont typeface="Symbol" pitchFamily="18" charset="2"/>
              <a:buNone/>
              <a:defRPr/>
            </a:pPr>
            <a:r>
              <a:rPr lang="en-US" sz="2000" b="1" dirty="0" smtClean="0">
                <a:solidFill>
                  <a:srgbClr val="0B5971"/>
                </a:solidFill>
                <a:latin typeface="Arial" panose="020B0604020202020204" pitchFamily="34" charset="0"/>
                <a:cs typeface="Arial" panose="020B0604020202020204" pitchFamily="34" charset="0"/>
              </a:rPr>
              <a:t>Types of factory assembled closed circuit coolers</a:t>
            </a:r>
            <a:endParaRPr lang="en-US" sz="2000" b="1" dirty="0">
              <a:solidFill>
                <a:srgbClr val="0B5971"/>
              </a:solidFill>
              <a:latin typeface="Arial" panose="020B0604020202020204" pitchFamily="34" charset="0"/>
              <a:cs typeface="Arial" panose="020B0604020202020204" pitchFamily="34" charset="0"/>
            </a:endParaRPr>
          </a:p>
        </p:txBody>
      </p:sp>
      <p:sp>
        <p:nvSpPr>
          <p:cNvPr id="62468" name="Rectangle 7"/>
          <p:cNvSpPr>
            <a:spLocks noGrp="1" noChangeArrowheads="1"/>
          </p:cNvSpPr>
          <p:nvPr>
            <p:ph type="body" sz="half" idx="2"/>
          </p:nvPr>
        </p:nvSpPr>
        <p:spPr>
          <a:xfrm>
            <a:off x="1600200" y="1885950"/>
            <a:ext cx="5968604" cy="1257300"/>
          </a:xfrm>
        </p:spPr>
        <p:txBody>
          <a:bodyPr>
            <a:normAutofit/>
          </a:bodyPr>
          <a:lstStyle/>
          <a:p>
            <a:pPr>
              <a:defRPr/>
            </a:pPr>
            <a:r>
              <a:rPr lang="en-US" sz="1800" b="0" dirty="0"/>
              <a:t>Induced Draft </a:t>
            </a:r>
            <a:r>
              <a:rPr lang="en-US" sz="1800" b="0" dirty="0" err="1"/>
              <a:t>Counterflow</a:t>
            </a:r>
            <a:r>
              <a:rPr lang="en-US" sz="1800" b="0" dirty="0"/>
              <a:t> - </a:t>
            </a:r>
            <a:r>
              <a:rPr lang="en-US" sz="1800" b="0" dirty="0" smtClean="0"/>
              <a:t>ATW </a:t>
            </a:r>
            <a:r>
              <a:rPr lang="en-US" sz="1800" b="0" dirty="0"/>
              <a:t>and </a:t>
            </a:r>
            <a:r>
              <a:rPr lang="en-US" sz="1800" b="0" dirty="0" smtClean="0"/>
              <a:t>ESWA/B</a:t>
            </a:r>
            <a:endParaRPr lang="en-US" sz="1800" b="0" dirty="0"/>
          </a:p>
          <a:p>
            <a:pPr>
              <a:defRPr/>
            </a:pPr>
            <a:r>
              <a:rPr lang="en-US" sz="1800" dirty="0"/>
              <a:t>Forced Draft </a:t>
            </a:r>
            <a:r>
              <a:rPr lang="en-US" sz="1800" dirty="0" err="1"/>
              <a:t>Counterflow</a:t>
            </a:r>
            <a:r>
              <a:rPr lang="en-US" sz="1800" dirty="0"/>
              <a:t> - </a:t>
            </a:r>
            <a:r>
              <a:rPr lang="en-US" sz="1800" dirty="0" smtClean="0"/>
              <a:t>LSWA </a:t>
            </a:r>
            <a:r>
              <a:rPr lang="en-US" sz="1800" dirty="0"/>
              <a:t>and </a:t>
            </a:r>
            <a:r>
              <a:rPr lang="en-US" sz="1800" dirty="0" smtClean="0"/>
              <a:t>LRW</a:t>
            </a:r>
            <a:endParaRPr lang="en-US" sz="1800" dirty="0"/>
          </a:p>
        </p:txBody>
      </p:sp>
    </p:spTree>
    <p:extLst>
      <p:ext uri="{BB962C8B-B14F-4D97-AF65-F5344CB8AC3E}">
        <p14:creationId xmlns:p14="http://schemas.microsoft.com/office/powerpoint/2010/main" val="220905327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ChangeArrowheads="1"/>
          </p:cNvSpPr>
          <p:nvPr>
            <p:ph type="title"/>
          </p:nvPr>
        </p:nvSpPr>
        <p:spPr>
          <a:xfrm>
            <a:off x="1600200" y="-12787"/>
            <a:ext cx="5819775" cy="857250"/>
          </a:xfrm>
          <a:effectLst/>
        </p:spPr>
        <p:txBody>
          <a:bodyPr/>
          <a:lstStyle/>
          <a:p>
            <a:pPr algn="ctr">
              <a:defRPr/>
            </a:pPr>
            <a:r>
              <a:rPr lang="en-US" dirty="0" smtClean="0"/>
              <a:t>LSWA - </a:t>
            </a:r>
            <a:r>
              <a:rPr lang="en-US" sz="2100" dirty="0" smtClean="0"/>
              <a:t>Forced Draft Centrifugal</a:t>
            </a:r>
            <a:endParaRPr lang="en-US" sz="2100" dirty="0"/>
          </a:p>
        </p:txBody>
      </p:sp>
      <p:pic>
        <p:nvPicPr>
          <p:cNvPr id="67587" name="Picture 3"/>
          <p:cNvPicPr>
            <a:picLocks noChangeArrowheads="1"/>
          </p:cNvPicPr>
          <p:nvPr/>
        </p:nvPicPr>
        <p:blipFill>
          <a:blip r:embed="rId3" cstate="print">
            <a:extLst>
              <a:ext uri="{28A0092B-C50C-407E-A947-70E740481C1C}">
                <a14:useLocalDpi xmlns:a14="http://schemas.microsoft.com/office/drawing/2010/main" val="0"/>
              </a:ext>
            </a:extLst>
          </a:blip>
          <a:srcRect l="3000" t="6157" r="7500" b="5354"/>
          <a:stretch>
            <a:fillRect/>
          </a:stretch>
        </p:blipFill>
        <p:spPr bwMode="auto">
          <a:xfrm>
            <a:off x="4724400" y="1693649"/>
            <a:ext cx="2859881" cy="3117056"/>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7588" name="Rectangle 5"/>
          <p:cNvSpPr>
            <a:spLocks noChangeArrowheads="1"/>
          </p:cNvSpPr>
          <p:nvPr/>
        </p:nvSpPr>
        <p:spPr bwMode="auto">
          <a:xfrm>
            <a:off x="1295401" y="2377662"/>
            <a:ext cx="3077292" cy="174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lstStyle>
            <a:lvl1pPr marL="342900" indent="-342900">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spcBef>
                <a:spcPct val="20000"/>
              </a:spcBef>
              <a:spcAft>
                <a:spcPct val="30000"/>
              </a:spcAft>
              <a:buSzPct val="100000"/>
              <a:buFont typeface="Arial" panose="020B0604020202020204" pitchFamily="34" charset="0"/>
              <a:buChar char="•"/>
            </a:pPr>
            <a:r>
              <a:rPr lang="en-US" altLang="nl-BE" sz="1800" dirty="0"/>
              <a:t>Centrifugal Fan Design</a:t>
            </a:r>
          </a:p>
          <a:p>
            <a:pPr>
              <a:spcBef>
                <a:spcPct val="20000"/>
              </a:spcBef>
              <a:spcAft>
                <a:spcPct val="30000"/>
              </a:spcAft>
              <a:buSzPct val="100000"/>
              <a:buFont typeface="Arial" panose="020B0604020202020204" pitchFamily="34" charset="0"/>
              <a:buChar char="•"/>
            </a:pPr>
            <a:r>
              <a:rPr lang="en-US" altLang="nl-BE" sz="1800" dirty="0" smtClean="0"/>
              <a:t>Capacity</a:t>
            </a:r>
            <a:r>
              <a:rPr lang="en-US" altLang="nl-BE" sz="1800" dirty="0"/>
              <a:t>: </a:t>
            </a:r>
            <a:r>
              <a:rPr lang="en-US" altLang="nl-BE" sz="1800" dirty="0" smtClean="0"/>
              <a:t>20 </a:t>
            </a:r>
            <a:r>
              <a:rPr lang="en-US" altLang="nl-BE" sz="1800" dirty="0"/>
              <a:t>to 945 </a:t>
            </a:r>
            <a:r>
              <a:rPr lang="en-US" altLang="nl-BE" sz="1800" dirty="0" smtClean="0"/>
              <a:t>Tons</a:t>
            </a:r>
            <a:endParaRPr lang="en-US" altLang="nl-BE" sz="1800" dirty="0"/>
          </a:p>
        </p:txBody>
      </p:sp>
      <p:sp>
        <p:nvSpPr>
          <p:cNvPr id="700423" name="Text Box 7"/>
          <p:cNvSpPr txBox="1">
            <a:spLocks noChangeArrowheads="1"/>
          </p:cNvSpPr>
          <p:nvPr/>
        </p:nvSpPr>
        <p:spPr bwMode="auto">
          <a:xfrm>
            <a:off x="3438525" y="1082954"/>
            <a:ext cx="1895475" cy="415498"/>
          </a:xfrm>
          <a:prstGeom prst="rect">
            <a:avLst/>
          </a:prstGeom>
          <a:noFill/>
          <a:ln w="38100">
            <a:noFill/>
            <a:miter lim="800000"/>
            <a:headEnd/>
            <a:tailEnd/>
          </a:ln>
          <a:effectLst/>
        </p:spPr>
        <p:txBody>
          <a:bodyPr wrap="square">
            <a:spAutoFit/>
          </a:bodyPr>
          <a:lstStyle/>
          <a:p>
            <a:pPr>
              <a:spcBef>
                <a:spcPct val="50000"/>
              </a:spcBef>
              <a:defRPr/>
            </a:pPr>
            <a:r>
              <a:rPr lang="en-US" sz="2000" b="1" dirty="0" smtClean="0">
                <a:solidFill>
                  <a:srgbClr val="0B5971"/>
                </a:solidFill>
                <a:latin typeface="Arial" panose="020B0604020202020204" pitchFamily="34" charset="0"/>
                <a:cs typeface="Arial" panose="020B0604020202020204" pitchFamily="34" charset="0"/>
              </a:rPr>
              <a:t>LSWA Models</a:t>
            </a:r>
            <a:endParaRPr lang="en-US" sz="2000" b="1" dirty="0">
              <a:solidFill>
                <a:srgbClr val="0B59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520759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2"/>
          <p:cNvSpPr>
            <a:spLocks noGrp="1" noChangeArrowheads="1"/>
          </p:cNvSpPr>
          <p:nvPr>
            <p:ph type="title"/>
          </p:nvPr>
        </p:nvSpPr>
        <p:spPr>
          <a:xfrm>
            <a:off x="1643062" y="0"/>
            <a:ext cx="5819775" cy="857250"/>
          </a:xfrm>
        </p:spPr>
        <p:txBody>
          <a:bodyPr/>
          <a:lstStyle/>
          <a:p>
            <a:pPr algn="ctr">
              <a:defRPr/>
            </a:pPr>
            <a:r>
              <a:rPr lang="en-US" dirty="0" smtClean="0"/>
              <a:t>Closed Circuit Coolers</a:t>
            </a:r>
          </a:p>
        </p:txBody>
      </p:sp>
      <p:sp>
        <p:nvSpPr>
          <p:cNvPr id="15363" name="Rectangle 3"/>
          <p:cNvSpPr>
            <a:spLocks noGrp="1" noChangeArrowheads="1"/>
          </p:cNvSpPr>
          <p:nvPr>
            <p:ph type="body" idx="1"/>
          </p:nvPr>
        </p:nvSpPr>
        <p:spPr>
          <a:xfrm>
            <a:off x="1543050" y="1714500"/>
            <a:ext cx="6019800" cy="2457450"/>
          </a:xfrm>
        </p:spPr>
        <p:txBody>
          <a:bodyPr/>
          <a:lstStyle/>
          <a:p>
            <a:pPr>
              <a:lnSpc>
                <a:spcPct val="80000"/>
              </a:lnSpc>
            </a:pPr>
            <a:r>
              <a:rPr lang="en-US" altLang="nl-BE" sz="1800" b="0" dirty="0"/>
              <a:t>Closed </a:t>
            </a:r>
            <a:r>
              <a:rPr lang="en-US" altLang="nl-BE" sz="1800" b="0" dirty="0" smtClean="0"/>
              <a:t>System:</a:t>
            </a:r>
            <a:endParaRPr lang="en-US" altLang="nl-BE" sz="1800" b="0" dirty="0"/>
          </a:p>
          <a:p>
            <a:pPr>
              <a:lnSpc>
                <a:spcPct val="80000"/>
              </a:lnSpc>
              <a:buFont typeface="Symbol" panose="05050102010706020507" pitchFamily="18" charset="2"/>
              <a:buNone/>
            </a:pPr>
            <a:r>
              <a:rPr lang="en-US" altLang="nl-BE" sz="1800" b="0" dirty="0"/>
              <a:t>	- Will not foul heat exchanger surfaces</a:t>
            </a:r>
          </a:p>
          <a:p>
            <a:pPr>
              <a:lnSpc>
                <a:spcPct val="80000"/>
              </a:lnSpc>
              <a:buFont typeface="Symbol" panose="05050102010706020507" pitchFamily="18" charset="2"/>
              <a:buNone/>
            </a:pPr>
            <a:r>
              <a:rPr lang="en-US" altLang="nl-BE" sz="1800" b="0" dirty="0"/>
              <a:t>	- Will not contaminate process cooling equipment</a:t>
            </a:r>
          </a:p>
          <a:p>
            <a:pPr>
              <a:lnSpc>
                <a:spcPct val="80000"/>
              </a:lnSpc>
              <a:buFont typeface="Symbol" panose="05050102010706020507" pitchFamily="18" charset="2"/>
              <a:buNone/>
            </a:pPr>
            <a:r>
              <a:rPr lang="en-US" altLang="nl-BE" sz="1800" b="0" dirty="0"/>
              <a:t>	- Reduced maintenance costs</a:t>
            </a:r>
          </a:p>
          <a:p>
            <a:pPr>
              <a:lnSpc>
                <a:spcPct val="80000"/>
              </a:lnSpc>
              <a:buFont typeface="Symbol" panose="05050102010706020507" pitchFamily="18" charset="2"/>
              <a:buNone/>
            </a:pPr>
            <a:endParaRPr lang="en-US" altLang="nl-BE" sz="1800" b="0" dirty="0"/>
          </a:p>
          <a:p>
            <a:pPr>
              <a:lnSpc>
                <a:spcPct val="80000"/>
              </a:lnSpc>
            </a:pPr>
            <a:endParaRPr lang="en-US" altLang="nl-BE" sz="1800" b="0" dirty="0"/>
          </a:p>
          <a:p>
            <a:pPr>
              <a:lnSpc>
                <a:spcPct val="80000"/>
              </a:lnSpc>
              <a:buFont typeface="Symbol" panose="05050102010706020507" pitchFamily="18" charset="2"/>
              <a:buNone/>
            </a:pPr>
            <a:endParaRPr lang="en-US" altLang="nl-BE" sz="1800" b="0" dirty="0"/>
          </a:p>
        </p:txBody>
      </p:sp>
      <p:sp>
        <p:nvSpPr>
          <p:cNvPr id="697348" name="Text Box 4"/>
          <p:cNvSpPr txBox="1">
            <a:spLocks noChangeArrowheads="1"/>
          </p:cNvSpPr>
          <p:nvPr/>
        </p:nvSpPr>
        <p:spPr bwMode="auto">
          <a:xfrm>
            <a:off x="2895600" y="1094284"/>
            <a:ext cx="3619500" cy="383182"/>
          </a:xfrm>
          <a:prstGeom prst="rect">
            <a:avLst/>
          </a:prstGeom>
          <a:noFill/>
          <a:ln w="38100">
            <a:noFill/>
            <a:miter lim="800000"/>
            <a:headEnd/>
            <a:tailEnd/>
          </a:ln>
          <a:effectLst/>
        </p:spPr>
        <p:txBody>
          <a:bodyPr wrap="square">
            <a:spAutoFit/>
          </a:bodyPr>
          <a:lstStyle/>
          <a:p>
            <a:pPr>
              <a:lnSpc>
                <a:spcPct val="90000"/>
              </a:lnSpc>
              <a:spcBef>
                <a:spcPct val="20000"/>
              </a:spcBef>
              <a:buClr>
                <a:srgbClr val="FBE53B"/>
              </a:buClr>
              <a:buSzPct val="90000"/>
              <a:buFont typeface="Symbol" pitchFamily="18" charset="2"/>
              <a:buNone/>
              <a:defRPr/>
            </a:pPr>
            <a:r>
              <a:rPr lang="en-US" sz="2000" b="1" dirty="0" smtClean="0">
                <a:solidFill>
                  <a:srgbClr val="0B5971"/>
                </a:solidFill>
                <a:latin typeface="Arial" panose="020B0604020202020204" pitchFamily="34" charset="0"/>
                <a:cs typeface="Arial" panose="020B0604020202020204" pitchFamily="34" charset="0"/>
              </a:rPr>
              <a:t>Application advantages:</a:t>
            </a:r>
            <a:endParaRPr lang="en-US" sz="2000" dirty="0">
              <a:solidFill>
                <a:srgbClr val="0B59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9513971"/>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Grp="1" noChangeArrowheads="1"/>
          </p:cNvSpPr>
          <p:nvPr>
            <p:ph type="title"/>
          </p:nvPr>
        </p:nvSpPr>
        <p:spPr>
          <a:xfrm>
            <a:off x="601663" y="-62212"/>
            <a:ext cx="7759700" cy="857250"/>
          </a:xfrm>
          <a:effectLst/>
        </p:spPr>
        <p:txBody>
          <a:bodyPr/>
          <a:lstStyle/>
          <a:p>
            <a:pPr algn="ctr">
              <a:defRPr/>
            </a:pPr>
            <a:r>
              <a:rPr lang="en-US" dirty="0" smtClean="0"/>
              <a:t>LSWB - </a:t>
            </a:r>
            <a:r>
              <a:rPr lang="en-US" sz="2100" dirty="0" smtClean="0"/>
              <a:t>Forced Draft Centrifugal</a:t>
            </a:r>
            <a:endParaRPr lang="en-US" sz="2100" dirty="0"/>
          </a:p>
        </p:txBody>
      </p:sp>
      <p:pic>
        <p:nvPicPr>
          <p:cNvPr id="68611" name="Picture 3"/>
          <p:cNvPicPr>
            <a:picLocks noChangeArrowheads="1"/>
          </p:cNvPicPr>
          <p:nvPr/>
        </p:nvPicPr>
        <p:blipFill>
          <a:blip r:embed="rId3" cstate="print">
            <a:extLst>
              <a:ext uri="{28A0092B-C50C-407E-A947-70E740481C1C}">
                <a14:useLocalDpi xmlns:a14="http://schemas.microsoft.com/office/drawing/2010/main" val="0"/>
              </a:ext>
            </a:extLst>
          </a:blip>
          <a:srcRect l="3000" t="6157" r="7500" b="5354"/>
          <a:stretch>
            <a:fillRect/>
          </a:stretch>
        </p:blipFill>
        <p:spPr bwMode="auto">
          <a:xfrm>
            <a:off x="4724400" y="1709046"/>
            <a:ext cx="2859881" cy="3117056"/>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8612" name="Rectangle 4"/>
          <p:cNvSpPr>
            <a:spLocks noChangeArrowheads="1"/>
          </p:cNvSpPr>
          <p:nvPr/>
        </p:nvSpPr>
        <p:spPr bwMode="auto">
          <a:xfrm>
            <a:off x="1543050" y="1943100"/>
            <a:ext cx="2938463" cy="174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lstStyle>
            <a:lvl1pPr marL="342900" indent="-342900">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spcBef>
                <a:spcPct val="20000"/>
              </a:spcBef>
              <a:spcAft>
                <a:spcPct val="30000"/>
              </a:spcAft>
              <a:buSzPct val="100000"/>
              <a:buFont typeface="Arial" panose="020B0604020202020204" pitchFamily="34" charset="0"/>
              <a:buChar char="•"/>
            </a:pPr>
            <a:r>
              <a:rPr lang="en-US" altLang="nl-BE" sz="1800" dirty="0"/>
              <a:t>Indoor and ducted applications</a:t>
            </a:r>
          </a:p>
          <a:p>
            <a:pPr>
              <a:spcBef>
                <a:spcPct val="20000"/>
              </a:spcBef>
              <a:spcAft>
                <a:spcPct val="30000"/>
              </a:spcAft>
              <a:buSzPct val="100000"/>
              <a:buFont typeface="Arial" panose="020B0604020202020204" pitchFamily="34" charset="0"/>
              <a:buChar char="•"/>
            </a:pPr>
            <a:r>
              <a:rPr lang="en-US" altLang="nl-BE" sz="1800" dirty="0"/>
              <a:t>Very quiet operation</a:t>
            </a:r>
          </a:p>
          <a:p>
            <a:pPr>
              <a:spcBef>
                <a:spcPct val="20000"/>
              </a:spcBef>
              <a:spcAft>
                <a:spcPct val="30000"/>
              </a:spcAft>
              <a:buSzPct val="100000"/>
              <a:buFont typeface="Arial" panose="020B0604020202020204" pitchFamily="34" charset="0"/>
              <a:buChar char="•"/>
            </a:pPr>
            <a:r>
              <a:rPr lang="en-US" altLang="nl-BE" sz="1800" dirty="0"/>
              <a:t>Exact replacement units</a:t>
            </a:r>
          </a:p>
        </p:txBody>
      </p:sp>
      <p:sp>
        <p:nvSpPr>
          <p:cNvPr id="721926" name="Text Box 6"/>
          <p:cNvSpPr txBox="1">
            <a:spLocks noChangeArrowheads="1"/>
          </p:cNvSpPr>
          <p:nvPr/>
        </p:nvSpPr>
        <p:spPr bwMode="auto">
          <a:xfrm>
            <a:off x="3681413" y="1138482"/>
            <a:ext cx="1600200" cy="400110"/>
          </a:xfrm>
          <a:prstGeom prst="rect">
            <a:avLst/>
          </a:prstGeom>
          <a:noFill/>
          <a:ln w="38100">
            <a:noFill/>
            <a:miter lim="800000"/>
            <a:headEnd/>
            <a:tailEnd/>
          </a:ln>
          <a:effectLst/>
        </p:spPr>
        <p:txBody>
          <a:bodyPr wrap="square">
            <a:spAutoFit/>
          </a:bodyPr>
          <a:lstStyle/>
          <a:p>
            <a:pPr>
              <a:spcBef>
                <a:spcPct val="50000"/>
              </a:spcBef>
              <a:defRPr/>
            </a:pPr>
            <a:r>
              <a:rPr lang="en-US" sz="2000" b="1" dirty="0">
                <a:solidFill>
                  <a:srgbClr val="0B5971"/>
                </a:solidFill>
                <a:latin typeface="Arial" panose="020B0604020202020204" pitchFamily="34" charset="0"/>
                <a:cs typeface="Arial" panose="020B0604020202020204" pitchFamily="34" charset="0"/>
              </a:rPr>
              <a:t>Ideal </a:t>
            </a:r>
            <a:r>
              <a:rPr lang="en-US" sz="2000" b="1" dirty="0" smtClean="0">
                <a:solidFill>
                  <a:srgbClr val="0B5971"/>
                </a:solidFill>
                <a:latin typeface="Arial" panose="020B0604020202020204" pitchFamily="34" charset="0"/>
                <a:cs typeface="Arial" panose="020B0604020202020204" pitchFamily="34" charset="0"/>
              </a:rPr>
              <a:t>For</a:t>
            </a:r>
            <a:endParaRPr lang="en-US" sz="2000" b="1" dirty="0">
              <a:solidFill>
                <a:srgbClr val="0B59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750237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4" name="Rectangle 4"/>
          <p:cNvSpPr>
            <a:spLocks noGrp="1" noChangeArrowheads="1"/>
          </p:cNvSpPr>
          <p:nvPr>
            <p:ph type="title"/>
          </p:nvPr>
        </p:nvSpPr>
        <p:spPr>
          <a:xfrm>
            <a:off x="685800" y="-58690"/>
            <a:ext cx="7759700" cy="857250"/>
          </a:xfrm>
          <a:effectLst/>
        </p:spPr>
        <p:txBody>
          <a:bodyPr>
            <a:normAutofit/>
          </a:bodyPr>
          <a:lstStyle/>
          <a:p>
            <a:pPr algn="ctr">
              <a:defRPr/>
            </a:pPr>
            <a:r>
              <a:rPr lang="en-US" dirty="0" smtClean="0"/>
              <a:t>LRW- </a:t>
            </a:r>
            <a:r>
              <a:rPr lang="en-US" u="sng" dirty="0" smtClean="0"/>
              <a:t>Low Profile</a:t>
            </a:r>
            <a:r>
              <a:rPr lang="en-US" dirty="0" smtClean="0"/>
              <a:t> Forced Draft Centrifugal</a:t>
            </a:r>
            <a:endParaRPr lang="en-US" dirty="0"/>
          </a:p>
        </p:txBody>
      </p:sp>
      <p:sp>
        <p:nvSpPr>
          <p:cNvPr id="65539" name="Rectangle 2"/>
          <p:cNvSpPr>
            <a:spLocks noGrp="1" noChangeArrowheads="1"/>
          </p:cNvSpPr>
          <p:nvPr>
            <p:ph type="body" sz="half" idx="1"/>
          </p:nvPr>
        </p:nvSpPr>
        <p:spPr>
          <a:xfrm>
            <a:off x="5200650" y="1714500"/>
            <a:ext cx="3409950" cy="2228850"/>
          </a:xfrm>
        </p:spPr>
        <p:txBody>
          <a:bodyPr vert="horz" lIns="67866" tIns="33338" rIns="67866" bIns="33338" rtlCol="0">
            <a:noAutofit/>
          </a:bodyPr>
          <a:lstStyle/>
          <a:p>
            <a:pPr>
              <a:spcAft>
                <a:spcPct val="30000"/>
              </a:spcAft>
              <a:defRPr/>
            </a:pPr>
            <a:endParaRPr lang="en-US" sz="1800" b="0" dirty="0" smtClean="0"/>
          </a:p>
          <a:p>
            <a:pPr>
              <a:spcAft>
                <a:spcPct val="30000"/>
              </a:spcAft>
              <a:defRPr/>
            </a:pPr>
            <a:r>
              <a:rPr lang="en-US" sz="1800" b="0" dirty="0" smtClean="0"/>
              <a:t>Centrifugal </a:t>
            </a:r>
            <a:r>
              <a:rPr lang="en-US" sz="1800" b="0" dirty="0"/>
              <a:t>Fan </a:t>
            </a:r>
            <a:r>
              <a:rPr lang="en-US" sz="1800" b="0" dirty="0" smtClean="0"/>
              <a:t>Design</a:t>
            </a:r>
            <a:endParaRPr lang="en-US" sz="1800" b="0" dirty="0"/>
          </a:p>
          <a:p>
            <a:pPr>
              <a:spcAft>
                <a:spcPct val="30000"/>
              </a:spcAft>
              <a:defRPr/>
            </a:pPr>
            <a:r>
              <a:rPr lang="en-US" sz="1800" b="0" dirty="0" smtClean="0"/>
              <a:t>38 </a:t>
            </a:r>
            <a:r>
              <a:rPr lang="en-US" sz="1800" b="0" dirty="0"/>
              <a:t>models</a:t>
            </a:r>
          </a:p>
          <a:p>
            <a:pPr>
              <a:spcAft>
                <a:spcPct val="30000"/>
              </a:spcAft>
              <a:defRPr/>
            </a:pPr>
            <a:r>
              <a:rPr lang="en-US" sz="1800" b="0" dirty="0"/>
              <a:t>Capacity: </a:t>
            </a:r>
            <a:r>
              <a:rPr lang="en-US" sz="1800" b="0" dirty="0" smtClean="0"/>
              <a:t>15 </a:t>
            </a:r>
            <a:r>
              <a:rPr lang="en-US" sz="1800" b="0" dirty="0"/>
              <a:t>to 215 </a:t>
            </a:r>
            <a:r>
              <a:rPr lang="en-US" sz="1800" b="0" dirty="0" smtClean="0"/>
              <a:t>Tons</a:t>
            </a:r>
            <a:endParaRPr lang="en-US" sz="1800" b="0" dirty="0"/>
          </a:p>
        </p:txBody>
      </p:sp>
      <p:pic>
        <p:nvPicPr>
          <p:cNvPr id="65540" name="Picture 6" descr="4_FIG04"/>
          <p:cNvPicPr>
            <a:picLocks noGrp="1" noChangeAspect="1" noChangeArrowheads="1"/>
          </p:cNvPicPr>
          <p:nvPr>
            <p:ph sz="half" idx="2"/>
          </p:nvPr>
        </p:nvPicPr>
        <p:blipFill>
          <a:blip r:embed="rId3">
            <a:clrChange>
              <a:clrFrom>
                <a:srgbClr val="005A7F"/>
              </a:clrFrom>
              <a:clrTo>
                <a:srgbClr val="005A7F">
                  <a:alpha val="0"/>
                </a:srgbClr>
              </a:clrTo>
            </a:clrChange>
          </a:blip>
          <a:srcRect/>
          <a:stretch>
            <a:fillRect/>
          </a:stretch>
        </p:blipFill>
        <p:spPr>
          <a:xfrm>
            <a:off x="1371600" y="1828801"/>
            <a:ext cx="3771900" cy="2099072"/>
          </a:xfrm>
        </p:spPr>
      </p:pic>
      <p:sp>
        <p:nvSpPr>
          <p:cNvPr id="701448" name="Text Box 8"/>
          <p:cNvSpPr txBox="1">
            <a:spLocks noChangeArrowheads="1"/>
          </p:cNvSpPr>
          <p:nvPr/>
        </p:nvSpPr>
        <p:spPr bwMode="auto">
          <a:xfrm>
            <a:off x="3657600" y="1105931"/>
            <a:ext cx="1828800" cy="415498"/>
          </a:xfrm>
          <a:prstGeom prst="rect">
            <a:avLst/>
          </a:prstGeom>
          <a:noFill/>
          <a:ln w="38100">
            <a:noFill/>
            <a:miter lim="800000"/>
            <a:headEnd/>
            <a:tailEnd/>
          </a:ln>
          <a:effectLst/>
        </p:spPr>
        <p:txBody>
          <a:bodyPr wrap="square">
            <a:spAutoFit/>
          </a:bodyPr>
          <a:lstStyle/>
          <a:p>
            <a:pPr>
              <a:spcBef>
                <a:spcPct val="50000"/>
              </a:spcBef>
              <a:defRPr/>
            </a:pPr>
            <a:r>
              <a:rPr lang="en-US" sz="2000" b="1" dirty="0">
                <a:solidFill>
                  <a:srgbClr val="0B5971"/>
                </a:solidFill>
                <a:latin typeface="Arial" panose="020B0604020202020204" pitchFamily="34" charset="0"/>
                <a:cs typeface="Arial" panose="020B0604020202020204" pitchFamily="34" charset="0"/>
              </a:rPr>
              <a:t>LRW </a:t>
            </a:r>
            <a:r>
              <a:rPr lang="en-US" sz="2000" b="1" dirty="0" smtClean="0">
                <a:solidFill>
                  <a:srgbClr val="0B5971"/>
                </a:solidFill>
                <a:latin typeface="Arial" panose="020B0604020202020204" pitchFamily="34" charset="0"/>
                <a:cs typeface="Arial" panose="020B0604020202020204" pitchFamily="34" charset="0"/>
              </a:rPr>
              <a:t>Models</a:t>
            </a:r>
            <a:endParaRPr lang="en-US" sz="2000" b="1" dirty="0">
              <a:solidFill>
                <a:srgbClr val="0B59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5429471"/>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body" sz="half" idx="1"/>
          </p:nvPr>
        </p:nvSpPr>
        <p:spPr>
          <a:xfrm>
            <a:off x="1143000" y="1976242"/>
            <a:ext cx="3276600" cy="2533650"/>
          </a:xfrm>
        </p:spPr>
        <p:txBody>
          <a:bodyPr>
            <a:noAutofit/>
          </a:bodyPr>
          <a:lstStyle/>
          <a:p>
            <a:pPr>
              <a:lnSpc>
                <a:spcPct val="90000"/>
              </a:lnSpc>
              <a:defRPr/>
            </a:pPr>
            <a:r>
              <a:rPr lang="en-US" sz="1800" b="0" dirty="0"/>
              <a:t>Integral drive enclosure -First stage of sound attenuation</a:t>
            </a:r>
          </a:p>
          <a:p>
            <a:pPr>
              <a:lnSpc>
                <a:spcPct val="90000"/>
              </a:lnSpc>
              <a:defRPr/>
            </a:pPr>
            <a:r>
              <a:rPr lang="en-US" sz="1800" b="0" dirty="0"/>
              <a:t>Standard with a 304 stainless steel basin</a:t>
            </a:r>
          </a:p>
          <a:p>
            <a:pPr>
              <a:lnSpc>
                <a:spcPct val="90000"/>
              </a:lnSpc>
              <a:defRPr/>
            </a:pPr>
            <a:r>
              <a:rPr lang="en-US" sz="1800" b="0" dirty="0"/>
              <a:t>Single-section construction allows a one piece lift</a:t>
            </a:r>
          </a:p>
        </p:txBody>
      </p:sp>
      <p:pic>
        <p:nvPicPr>
          <p:cNvPr id="66563" name="Picture 5" descr="4_FIG16C"/>
          <p:cNvPicPr>
            <a:picLocks noGrp="1" noChangeAspect="1" noChangeArrowheads="1"/>
          </p:cNvPicPr>
          <p:nvPr>
            <p:ph sz="half" idx="2"/>
          </p:nvPr>
        </p:nvPicPr>
        <p:blipFill>
          <a:blip r:embed="rId3">
            <a:clrChange>
              <a:clrFrom>
                <a:srgbClr val="005A80"/>
              </a:clrFrom>
              <a:clrTo>
                <a:srgbClr val="005A80">
                  <a:alpha val="0"/>
                </a:srgbClr>
              </a:clrTo>
            </a:clrChange>
          </a:blip>
          <a:srcRect/>
          <a:stretch>
            <a:fillRect/>
          </a:stretch>
        </p:blipFill>
        <p:spPr>
          <a:xfrm>
            <a:off x="4800600" y="1976242"/>
            <a:ext cx="3314700" cy="2290763"/>
          </a:xfrm>
        </p:spPr>
      </p:pic>
      <p:sp>
        <p:nvSpPr>
          <p:cNvPr id="717834" name="Text Box 10"/>
          <p:cNvSpPr txBox="1">
            <a:spLocks noChangeArrowheads="1"/>
          </p:cNvSpPr>
          <p:nvPr/>
        </p:nvSpPr>
        <p:spPr bwMode="auto">
          <a:xfrm>
            <a:off x="3424237" y="1085050"/>
            <a:ext cx="1985963" cy="400110"/>
          </a:xfrm>
          <a:prstGeom prst="rect">
            <a:avLst/>
          </a:prstGeom>
          <a:noFill/>
          <a:ln w="38100">
            <a:noFill/>
            <a:miter lim="800000"/>
            <a:headEnd/>
            <a:tailEnd/>
          </a:ln>
          <a:effectLst/>
        </p:spPr>
        <p:txBody>
          <a:bodyPr wrap="square">
            <a:spAutoFit/>
          </a:bodyPr>
          <a:lstStyle/>
          <a:p>
            <a:pPr>
              <a:spcBef>
                <a:spcPct val="50000"/>
              </a:spcBef>
              <a:defRPr/>
            </a:pPr>
            <a:r>
              <a:rPr lang="en-US" sz="2000" b="1" dirty="0">
                <a:solidFill>
                  <a:srgbClr val="0B5971"/>
                </a:solidFill>
                <a:latin typeface="Arial" panose="020B0604020202020204" pitchFamily="34" charset="0"/>
                <a:cs typeface="Arial" panose="020B0604020202020204" pitchFamily="34" charset="0"/>
              </a:rPr>
              <a:t>LRW </a:t>
            </a:r>
            <a:r>
              <a:rPr lang="en-US" sz="2000" b="1" dirty="0" smtClean="0">
                <a:solidFill>
                  <a:srgbClr val="0B5971"/>
                </a:solidFill>
                <a:latin typeface="Arial" panose="020B0604020202020204" pitchFamily="34" charset="0"/>
                <a:cs typeface="Arial" panose="020B0604020202020204" pitchFamily="34" charset="0"/>
              </a:rPr>
              <a:t>Features</a:t>
            </a:r>
            <a:endParaRPr lang="en-US" sz="2000" b="1" dirty="0">
              <a:solidFill>
                <a:srgbClr val="0B5971"/>
              </a:solidFill>
              <a:latin typeface="Arial" panose="020B0604020202020204" pitchFamily="34" charset="0"/>
              <a:cs typeface="Arial" panose="020B0604020202020204" pitchFamily="34" charset="0"/>
            </a:endParaRPr>
          </a:p>
        </p:txBody>
      </p:sp>
      <p:sp>
        <p:nvSpPr>
          <p:cNvPr id="7" name="Rectangle 4"/>
          <p:cNvSpPr txBox="1">
            <a:spLocks noChangeArrowheads="1"/>
          </p:cNvSpPr>
          <p:nvPr/>
        </p:nvSpPr>
        <p:spPr>
          <a:xfrm>
            <a:off x="685800" y="-58690"/>
            <a:ext cx="7759700" cy="857250"/>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a:defRPr/>
            </a:pPr>
            <a:r>
              <a:rPr lang="en-US" smtClean="0"/>
              <a:t>LRW- </a:t>
            </a:r>
            <a:r>
              <a:rPr lang="en-US" u="sng" smtClean="0"/>
              <a:t>Low Profile</a:t>
            </a:r>
            <a:r>
              <a:rPr lang="en-US" smtClean="0"/>
              <a:t> Forced Draft Centrifugal</a:t>
            </a:r>
            <a:endParaRPr lang="en-US" dirty="0"/>
          </a:p>
        </p:txBody>
      </p:sp>
    </p:spTree>
    <p:extLst>
      <p:ext uri="{BB962C8B-B14F-4D97-AF65-F5344CB8AC3E}">
        <p14:creationId xmlns:p14="http://schemas.microsoft.com/office/powerpoint/2010/main" val="221677389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0004" y="1014412"/>
            <a:ext cx="5178028"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3"/>
          <p:cNvSpPr>
            <a:spLocks noChangeArrowheads="1"/>
          </p:cNvSpPr>
          <p:nvPr/>
        </p:nvSpPr>
        <p:spPr bwMode="auto">
          <a:xfrm>
            <a:off x="2130029" y="1173956"/>
            <a:ext cx="4645819"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nl-NL" altLang="nl-BE" sz="1500"/>
          </a:p>
        </p:txBody>
      </p:sp>
      <p:sp>
        <p:nvSpPr>
          <p:cNvPr id="647172" name="Rectangle 4"/>
          <p:cNvSpPr>
            <a:spLocks noChangeArrowheads="1"/>
          </p:cNvSpPr>
          <p:nvPr/>
        </p:nvSpPr>
        <p:spPr bwMode="auto">
          <a:xfrm>
            <a:off x="2358629" y="1143000"/>
            <a:ext cx="4645819" cy="3000375"/>
          </a:xfrm>
          <a:prstGeom prst="rect">
            <a:avLst/>
          </a:prstGeom>
          <a:noFill/>
          <a:ln w="9525">
            <a:noFill/>
            <a:miter lim="800000"/>
            <a:headEnd/>
            <a:tailEnd/>
          </a:ln>
          <a:effectLst/>
        </p:spPr>
        <p:txBody>
          <a:bodyPr lIns="67866" tIns="33338" rIns="67866" bIns="33338" anchor="ctr"/>
          <a:lstStyle/>
          <a:p>
            <a:pPr>
              <a:lnSpc>
                <a:spcPct val="95000"/>
              </a:lnSpc>
              <a:defRPr/>
            </a:pPr>
            <a:r>
              <a:rPr lang="en-US" sz="3000" dirty="0">
                <a:effectLst>
                  <a:outerShdw blurRad="38100" dist="38100" dir="2700000" algn="tl">
                    <a:srgbClr val="000000"/>
                  </a:outerShdw>
                </a:effectLst>
                <a:latin typeface="Arial" panose="020B0604020202020204" pitchFamily="34" charset="0"/>
                <a:cs typeface="Arial" panose="020B0604020202020204" pitchFamily="34" charset="0"/>
              </a:rPr>
              <a:t>Taking</a:t>
            </a:r>
            <a:endParaRPr lang="en-US" sz="4125" b="1" dirty="0">
              <a:effectLst>
                <a:outerShdw blurRad="38100" dist="38100" dir="2700000" algn="tl">
                  <a:srgbClr val="000000"/>
                </a:outerShdw>
              </a:effectLst>
              <a:latin typeface="Arial" panose="020B0604020202020204" pitchFamily="34" charset="0"/>
              <a:cs typeface="Arial" panose="020B0604020202020204" pitchFamily="34" charset="0"/>
            </a:endParaRPr>
          </a:p>
          <a:p>
            <a:pPr>
              <a:lnSpc>
                <a:spcPct val="95000"/>
              </a:lnSpc>
              <a:defRPr/>
            </a:pPr>
            <a:r>
              <a:rPr lang="en-US" sz="4125" b="1" dirty="0">
                <a:effectLst>
                  <a:outerShdw blurRad="38100" dist="38100" dir="2700000" algn="tl">
                    <a:srgbClr val="000000"/>
                  </a:outerShdw>
                </a:effectLst>
                <a:latin typeface="Arial" panose="020B0604020202020204" pitchFamily="34" charset="0"/>
                <a:cs typeface="Arial" panose="020B0604020202020204" pitchFamily="34" charset="0"/>
              </a:rPr>
              <a:t>Quality</a:t>
            </a:r>
          </a:p>
          <a:p>
            <a:pPr>
              <a:lnSpc>
                <a:spcPct val="95000"/>
              </a:lnSpc>
              <a:defRPr/>
            </a:pPr>
            <a:r>
              <a:rPr lang="en-US" sz="3000" dirty="0">
                <a:effectLst>
                  <a:outerShdw blurRad="38100" dist="38100" dir="2700000" algn="tl">
                    <a:srgbClr val="000000"/>
                  </a:outerShdw>
                </a:effectLst>
                <a:latin typeface="Arial" panose="020B0604020202020204" pitchFamily="34" charset="0"/>
                <a:cs typeface="Arial" panose="020B0604020202020204" pitchFamily="34" charset="0"/>
              </a:rPr>
              <a:t>and</a:t>
            </a:r>
            <a:endParaRPr lang="en-US" sz="4125" b="1" dirty="0">
              <a:effectLst>
                <a:outerShdw blurRad="38100" dist="38100" dir="2700000" algn="tl">
                  <a:srgbClr val="000000"/>
                </a:outerShdw>
              </a:effectLst>
              <a:latin typeface="Arial" panose="020B0604020202020204" pitchFamily="34" charset="0"/>
              <a:cs typeface="Arial" panose="020B0604020202020204" pitchFamily="34" charset="0"/>
            </a:endParaRPr>
          </a:p>
          <a:p>
            <a:pPr>
              <a:lnSpc>
                <a:spcPct val="95000"/>
              </a:lnSpc>
              <a:defRPr/>
            </a:pPr>
            <a:r>
              <a:rPr lang="en-US" sz="4125" b="1" dirty="0">
                <a:effectLst>
                  <a:outerShdw blurRad="38100" dist="38100" dir="2700000" algn="tl">
                    <a:srgbClr val="000000"/>
                  </a:outerShdw>
                </a:effectLst>
                <a:latin typeface="Arial" panose="020B0604020202020204" pitchFamily="34" charset="0"/>
                <a:cs typeface="Arial" panose="020B0604020202020204" pitchFamily="34" charset="0"/>
              </a:rPr>
              <a:t>Service</a:t>
            </a:r>
          </a:p>
          <a:p>
            <a:pPr>
              <a:lnSpc>
                <a:spcPct val="95000"/>
              </a:lnSpc>
              <a:defRPr/>
            </a:pPr>
            <a:r>
              <a:rPr lang="en-US" sz="3000" dirty="0">
                <a:effectLst>
                  <a:outerShdw blurRad="38100" dist="38100" dir="2700000" algn="tl">
                    <a:srgbClr val="000000"/>
                  </a:outerShdw>
                </a:effectLst>
                <a:latin typeface="Arial" panose="020B0604020202020204" pitchFamily="34" charset="0"/>
                <a:cs typeface="Arial" panose="020B0604020202020204" pitchFamily="34" charset="0"/>
              </a:rPr>
              <a:t>to a</a:t>
            </a:r>
            <a:endParaRPr lang="en-US" sz="4125" b="1" dirty="0">
              <a:effectLst>
                <a:outerShdw blurRad="38100" dist="38100" dir="2700000" algn="tl">
                  <a:srgbClr val="000000"/>
                </a:outerShdw>
              </a:effectLst>
              <a:latin typeface="Arial" panose="020B0604020202020204" pitchFamily="34" charset="0"/>
              <a:cs typeface="Arial" panose="020B0604020202020204" pitchFamily="34" charset="0"/>
            </a:endParaRPr>
          </a:p>
          <a:p>
            <a:pPr>
              <a:lnSpc>
                <a:spcPct val="95000"/>
              </a:lnSpc>
              <a:defRPr/>
            </a:pPr>
            <a:r>
              <a:rPr lang="en-US" sz="4125" b="1" dirty="0">
                <a:effectLst>
                  <a:outerShdw blurRad="38100" dist="38100" dir="2700000" algn="tl">
                    <a:srgbClr val="000000"/>
                  </a:outerShdw>
                </a:effectLst>
                <a:latin typeface="Arial" panose="020B0604020202020204" pitchFamily="34" charset="0"/>
                <a:cs typeface="Arial" panose="020B0604020202020204" pitchFamily="34" charset="0"/>
              </a:rPr>
              <a:t>Higher Level . . .</a:t>
            </a:r>
          </a:p>
        </p:txBody>
      </p:sp>
      <p:sp>
        <p:nvSpPr>
          <p:cNvPr id="647173" name="Rectangle 5"/>
          <p:cNvSpPr>
            <a:spLocks noGrp="1" noChangeArrowheads="1"/>
          </p:cNvSpPr>
          <p:nvPr>
            <p:ph type="title"/>
          </p:nvPr>
        </p:nvSpPr>
        <p:spPr>
          <a:xfrm>
            <a:off x="1351955" y="77390"/>
            <a:ext cx="6334125" cy="857250"/>
          </a:xfrm>
          <a:effectLst/>
        </p:spPr>
        <p:txBody>
          <a:bodyPr/>
          <a:lstStyle/>
          <a:p>
            <a:pPr algn="ctr">
              <a:defRPr/>
            </a:pPr>
            <a:r>
              <a:rPr lang="en-US" dirty="0" smtClean="0"/>
              <a:t>THANK YOU</a:t>
            </a:r>
          </a:p>
        </p:txBody>
      </p:sp>
    </p:spTree>
    <p:extLst>
      <p:ext uri="{BB962C8B-B14F-4D97-AF65-F5344CB8AC3E}">
        <p14:creationId xmlns:p14="http://schemas.microsoft.com/office/powerpoint/2010/main" val="2789629613"/>
      </p:ext>
    </p:extLst>
  </p:cSld>
  <p:clrMapOvr>
    <a:masterClrMapping/>
  </p:clrMapOvr>
  <p:transition spd="med">
    <p:cover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2"/>
          <p:cNvSpPr>
            <a:spLocks noGrp="1" noChangeArrowheads="1"/>
          </p:cNvSpPr>
          <p:nvPr>
            <p:ph type="title"/>
          </p:nvPr>
        </p:nvSpPr>
        <p:spPr>
          <a:xfrm>
            <a:off x="1643062" y="0"/>
            <a:ext cx="5819775" cy="857250"/>
          </a:xfrm>
        </p:spPr>
        <p:txBody>
          <a:bodyPr/>
          <a:lstStyle/>
          <a:p>
            <a:pPr algn="ctr">
              <a:defRPr/>
            </a:pPr>
            <a:r>
              <a:rPr lang="en-US" dirty="0" smtClean="0"/>
              <a:t>Closed Circuit Coolers</a:t>
            </a:r>
          </a:p>
        </p:txBody>
      </p:sp>
      <p:sp>
        <p:nvSpPr>
          <p:cNvPr id="16387" name="Rectangle 3"/>
          <p:cNvSpPr>
            <a:spLocks noGrp="1" noChangeArrowheads="1"/>
          </p:cNvSpPr>
          <p:nvPr>
            <p:ph type="body" idx="1"/>
          </p:nvPr>
        </p:nvSpPr>
        <p:spPr>
          <a:xfrm>
            <a:off x="1414963" y="1757800"/>
            <a:ext cx="6019800" cy="2057400"/>
          </a:xfrm>
        </p:spPr>
        <p:txBody>
          <a:bodyPr/>
          <a:lstStyle/>
          <a:p>
            <a:pPr>
              <a:defRPr/>
            </a:pPr>
            <a:r>
              <a:rPr lang="en-US" sz="1800" b="0" dirty="0"/>
              <a:t>Higher Fluid Temperature Limitations</a:t>
            </a:r>
          </a:p>
          <a:p>
            <a:pPr>
              <a:buFont typeface="Symbol" panose="05050102010706020507" pitchFamily="18" charset="2"/>
              <a:buNone/>
              <a:defRPr/>
            </a:pPr>
            <a:r>
              <a:rPr lang="en-US" sz="1800" b="0" dirty="0"/>
              <a:t>	- Less likely to damage components</a:t>
            </a:r>
          </a:p>
          <a:p>
            <a:pPr>
              <a:buFont typeface="Symbol" panose="05050102010706020507" pitchFamily="18" charset="2"/>
              <a:buNone/>
              <a:defRPr/>
            </a:pPr>
            <a:r>
              <a:rPr lang="en-US" sz="1800" b="0" dirty="0"/>
              <a:t>	- Maximum fluid temperature of </a:t>
            </a:r>
            <a:r>
              <a:rPr lang="en-US" sz="1800" b="0" dirty="0" smtClean="0"/>
              <a:t>75°C</a:t>
            </a:r>
            <a:endParaRPr lang="en-US" sz="1800" b="0" dirty="0"/>
          </a:p>
          <a:p>
            <a:pPr>
              <a:defRPr/>
            </a:pPr>
            <a:r>
              <a:rPr lang="en-US" sz="1800" b="0" dirty="0"/>
              <a:t>Dry Operation Option (except ESWA)</a:t>
            </a:r>
          </a:p>
          <a:p>
            <a:pPr>
              <a:buFont typeface="Symbol" panose="05050102010706020507" pitchFamily="18" charset="2"/>
              <a:buNone/>
              <a:defRPr/>
            </a:pPr>
            <a:r>
              <a:rPr lang="en-US" sz="1800" b="0" dirty="0"/>
              <a:t>	- Utilize bare coil</a:t>
            </a:r>
          </a:p>
          <a:p>
            <a:pPr>
              <a:buFont typeface="Symbol" panose="05050102010706020507" pitchFamily="18" charset="2"/>
              <a:buNone/>
              <a:defRPr/>
            </a:pPr>
            <a:r>
              <a:rPr lang="en-US" sz="1800" b="0" dirty="0"/>
              <a:t>	- Utilize coils with extended surface (spiral fins)</a:t>
            </a:r>
          </a:p>
        </p:txBody>
      </p:sp>
      <p:sp>
        <p:nvSpPr>
          <p:cNvPr id="733188" name="Text Box 4"/>
          <p:cNvSpPr txBox="1">
            <a:spLocks noChangeArrowheads="1"/>
          </p:cNvSpPr>
          <p:nvPr/>
        </p:nvSpPr>
        <p:spPr bwMode="auto">
          <a:xfrm>
            <a:off x="2190750" y="1122859"/>
            <a:ext cx="3981450" cy="369332"/>
          </a:xfrm>
          <a:prstGeom prst="rect">
            <a:avLst/>
          </a:prstGeom>
          <a:noFill/>
          <a:ln w="38100">
            <a:noFill/>
            <a:miter lim="800000"/>
            <a:headEnd/>
            <a:tailEnd/>
          </a:ln>
          <a:effectLst/>
        </p:spPr>
        <p:txBody>
          <a:bodyPr wrap="square">
            <a:spAutoFit/>
          </a:bodyPr>
          <a:lstStyle/>
          <a:p>
            <a:pPr>
              <a:lnSpc>
                <a:spcPct val="90000"/>
              </a:lnSpc>
              <a:spcBef>
                <a:spcPct val="20000"/>
              </a:spcBef>
              <a:buClr>
                <a:srgbClr val="FBE53B"/>
              </a:buClr>
              <a:buSzPct val="90000"/>
              <a:buFont typeface="Symbol" pitchFamily="18" charset="2"/>
              <a:buNone/>
              <a:defRPr/>
            </a:pPr>
            <a:r>
              <a:rPr lang="en-US" sz="2000" b="1" dirty="0" smtClean="0">
                <a:solidFill>
                  <a:srgbClr val="0B5971"/>
                </a:solidFill>
                <a:latin typeface="Arial" panose="020B0604020202020204" pitchFamily="34" charset="0"/>
                <a:cs typeface="Arial" panose="020B0604020202020204" pitchFamily="34" charset="0"/>
              </a:rPr>
              <a:t>Application advantages (cont.)</a:t>
            </a:r>
            <a:endParaRPr lang="en-US" sz="2000" dirty="0">
              <a:solidFill>
                <a:srgbClr val="0B59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057426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Grp="1" noChangeArrowheads="1"/>
          </p:cNvSpPr>
          <p:nvPr>
            <p:ph type="title"/>
          </p:nvPr>
        </p:nvSpPr>
        <p:spPr>
          <a:xfrm>
            <a:off x="1677592" y="-90632"/>
            <a:ext cx="5819775" cy="857250"/>
          </a:xfrm>
          <a:effectLst/>
        </p:spPr>
        <p:txBody>
          <a:bodyPr/>
          <a:lstStyle/>
          <a:p>
            <a:pPr algn="ctr"/>
            <a:r>
              <a:rPr lang="en-US" altLang="nl-BE"/>
              <a:t>Example Applications: </a:t>
            </a:r>
            <a:br>
              <a:rPr lang="en-US" altLang="nl-BE"/>
            </a:br>
            <a:r>
              <a:rPr lang="en-US" altLang="nl-BE"/>
              <a:t>Heat Pump – Shopping Centres </a:t>
            </a:r>
          </a:p>
        </p:txBody>
      </p:sp>
      <p:pic>
        <p:nvPicPr>
          <p:cNvPr id="3" name="Picture 2"/>
          <p:cNvPicPr>
            <a:picLocks noChangeAspect="1"/>
          </p:cNvPicPr>
          <p:nvPr/>
        </p:nvPicPr>
        <p:blipFill>
          <a:blip r:embed="rId3"/>
          <a:stretch>
            <a:fillRect/>
          </a:stretch>
        </p:blipFill>
        <p:spPr>
          <a:xfrm>
            <a:off x="1623450" y="1387475"/>
            <a:ext cx="5857875" cy="3019425"/>
          </a:xfrm>
          <a:prstGeom prst="rect">
            <a:avLst/>
          </a:prstGeom>
        </p:spPr>
      </p:pic>
    </p:spTree>
    <p:extLst>
      <p:ext uri="{BB962C8B-B14F-4D97-AF65-F5344CB8AC3E}">
        <p14:creationId xmlns:p14="http://schemas.microsoft.com/office/powerpoint/2010/main" val="4272903366"/>
      </p:ext>
    </p:extLst>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5795" name="Rectangle 3"/>
          <p:cNvSpPr>
            <a:spLocks noGrp="1" noChangeArrowheads="1"/>
          </p:cNvSpPr>
          <p:nvPr>
            <p:ph type="title"/>
          </p:nvPr>
        </p:nvSpPr>
        <p:spPr>
          <a:xfrm>
            <a:off x="1752600" y="-95250"/>
            <a:ext cx="5819775" cy="857250"/>
          </a:xfrm>
          <a:effectLst/>
        </p:spPr>
        <p:txBody>
          <a:bodyPr/>
          <a:lstStyle/>
          <a:p>
            <a:pPr algn="ctr">
              <a:defRPr/>
            </a:pPr>
            <a:r>
              <a:rPr lang="en-US" dirty="0"/>
              <a:t>Example Applications: </a:t>
            </a:r>
            <a:br>
              <a:rPr lang="en-US" dirty="0"/>
            </a:br>
            <a:r>
              <a:rPr lang="en-US" dirty="0"/>
              <a:t>Chillers – Critical Cooling Loads</a:t>
            </a:r>
          </a:p>
        </p:txBody>
      </p:sp>
      <p:pic>
        <p:nvPicPr>
          <p:cNvPr id="2" name="Picture 1"/>
          <p:cNvPicPr>
            <a:picLocks noChangeAspect="1"/>
          </p:cNvPicPr>
          <p:nvPr/>
        </p:nvPicPr>
        <p:blipFill>
          <a:blip r:embed="rId3"/>
          <a:stretch>
            <a:fillRect/>
          </a:stretch>
        </p:blipFill>
        <p:spPr>
          <a:xfrm>
            <a:off x="1752600" y="1428750"/>
            <a:ext cx="5648325" cy="2857500"/>
          </a:xfrm>
          <a:prstGeom prst="rect">
            <a:avLst/>
          </a:prstGeom>
        </p:spPr>
      </p:pic>
    </p:spTree>
    <p:extLst>
      <p:ext uri="{BB962C8B-B14F-4D97-AF65-F5344CB8AC3E}">
        <p14:creationId xmlns:p14="http://schemas.microsoft.com/office/powerpoint/2010/main" val="3245693453"/>
      </p:ext>
    </p:extLst>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20" name="Rectangle 4"/>
          <p:cNvSpPr>
            <a:spLocks noGrp="1" noChangeArrowheads="1"/>
          </p:cNvSpPr>
          <p:nvPr>
            <p:ph type="title"/>
          </p:nvPr>
        </p:nvSpPr>
        <p:spPr>
          <a:xfrm>
            <a:off x="1665685" y="-41672"/>
            <a:ext cx="5819775" cy="857250"/>
          </a:xfrm>
          <a:effectLst/>
        </p:spPr>
        <p:txBody>
          <a:bodyPr/>
          <a:lstStyle/>
          <a:p>
            <a:pPr algn="ctr">
              <a:defRPr/>
            </a:pPr>
            <a:r>
              <a:rPr lang="en-US"/>
              <a:t>Example Applications: </a:t>
            </a:r>
            <a:br>
              <a:rPr lang="en-US"/>
            </a:br>
            <a:r>
              <a:rPr lang="en-US"/>
              <a:t>Computer Room AC</a:t>
            </a:r>
          </a:p>
        </p:txBody>
      </p:sp>
      <p:pic>
        <p:nvPicPr>
          <p:cNvPr id="5" name="Picture 4"/>
          <p:cNvPicPr>
            <a:picLocks noChangeAspect="1"/>
          </p:cNvPicPr>
          <p:nvPr/>
        </p:nvPicPr>
        <p:blipFill>
          <a:blip r:embed="rId3"/>
          <a:stretch>
            <a:fillRect/>
          </a:stretch>
        </p:blipFill>
        <p:spPr>
          <a:xfrm>
            <a:off x="1032272" y="1123950"/>
            <a:ext cx="7086600" cy="3514434"/>
          </a:xfrm>
          <a:prstGeom prst="rect">
            <a:avLst/>
          </a:prstGeom>
        </p:spPr>
      </p:pic>
    </p:spTree>
    <p:extLst>
      <p:ext uri="{BB962C8B-B14F-4D97-AF65-F5344CB8AC3E}">
        <p14:creationId xmlns:p14="http://schemas.microsoft.com/office/powerpoint/2010/main" val="1577383232"/>
      </p:ext>
    </p:extLst>
  </p:cSld>
  <p:clrMapOvr>
    <a:masterClrMapping/>
  </p:clrMapOvr>
  <p:transition>
    <p:zo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7"/>
</p:tagLst>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4787</TotalTime>
  <Words>2357</Words>
  <Application>Microsoft Office PowerPoint</Application>
  <PresentationFormat>On-screen Show (16:9)</PresentationFormat>
  <Paragraphs>435</Paragraphs>
  <Slides>53</Slides>
  <Notes>52</Notes>
  <HiddenSlides>1</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53</vt:i4>
      </vt:variant>
    </vt:vector>
  </HeadingPairs>
  <TitlesOfParts>
    <vt:vector size="65" baseType="lpstr">
      <vt:lpstr>Arial</vt:lpstr>
      <vt:lpstr>Calibri</vt:lpstr>
      <vt:lpstr>Candara</vt:lpstr>
      <vt:lpstr>Century Gothic</vt:lpstr>
      <vt:lpstr>Futura Md BT</vt:lpstr>
      <vt:lpstr>Gisha</vt:lpstr>
      <vt:lpstr>Symbol</vt:lpstr>
      <vt:lpstr>Times New Roman</vt:lpstr>
      <vt:lpstr>Wingdings</vt:lpstr>
      <vt:lpstr>Theme1</vt:lpstr>
      <vt:lpstr>Photo Editor Photo</vt:lpstr>
      <vt:lpstr>Bitmap Image</vt:lpstr>
      <vt:lpstr>PowerPoint Presentation</vt:lpstr>
      <vt:lpstr>PowerPoint Presentation</vt:lpstr>
      <vt:lpstr>Closed Circuit Coolers</vt:lpstr>
      <vt:lpstr>Closed Circuit Coolers</vt:lpstr>
      <vt:lpstr>Closed Circuit Coolers</vt:lpstr>
      <vt:lpstr>Closed Circuit Coolers</vt:lpstr>
      <vt:lpstr>Example Applications:  Heat Pump – Shopping Centres </vt:lpstr>
      <vt:lpstr>Example Applications:  Chillers – Critical Cooling Loads</vt:lpstr>
      <vt:lpstr>Example Applications:  Computer Room AC</vt:lpstr>
      <vt:lpstr>Example Applications:  Computer Room AC</vt:lpstr>
      <vt:lpstr>Closed Circuit Coolers</vt:lpstr>
      <vt:lpstr>PowerPoint Presentation</vt:lpstr>
      <vt:lpstr>ATW Closed Circuit Coolers</vt:lpstr>
      <vt:lpstr>    ATW-Advanced Materials Of Construction</vt:lpstr>
      <vt:lpstr>ATW-Advanced Materials Of Construction</vt:lpstr>
      <vt:lpstr>Exclusive Thermal-pak® Coil</vt:lpstr>
      <vt:lpstr>Exclusive Thermal-pak® Coil</vt:lpstr>
      <vt:lpstr>Exclusive Thermal-pak® Coil</vt:lpstr>
      <vt:lpstr>ATW Simplified Maintenance</vt:lpstr>
      <vt:lpstr>PowerPoint Presentation</vt:lpstr>
      <vt:lpstr>PowerPoint Presentation</vt:lpstr>
      <vt:lpstr>ATW Design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ESWA Closed Circuit Coolers</vt:lpstr>
      <vt:lpstr>ESWA Patented Optimized Technology</vt:lpstr>
      <vt:lpstr>ESWA Principle of Operation</vt:lpstr>
      <vt:lpstr>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Closed Circuit Coolers</vt:lpstr>
      <vt:lpstr>LSWA - Forced Draft Centrifugal</vt:lpstr>
      <vt:lpstr>LSWB - Forced Draft Centrifugal</vt:lpstr>
      <vt:lpstr>LRW- Low Profile Forced Draft Centrifugal</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       MANAGERS</dc:title>
  <dc:creator>Carol Keeney</dc:creator>
  <cp:lastModifiedBy>Georges Hoeterickx</cp:lastModifiedBy>
  <cp:revision>441</cp:revision>
  <cp:lastPrinted>2017-11-03T13:45:14Z</cp:lastPrinted>
  <dcterms:created xsi:type="dcterms:W3CDTF">2011-01-04T14:30:36Z</dcterms:created>
  <dcterms:modified xsi:type="dcterms:W3CDTF">2017-11-03T13:48:07Z</dcterms:modified>
</cp:coreProperties>
</file>