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0"/>
  </p:notesMasterIdLst>
  <p:handoutMasterIdLst>
    <p:handoutMasterId r:id="rId41"/>
  </p:handoutMasterIdLst>
  <p:sldIdLst>
    <p:sldId id="287" r:id="rId2"/>
    <p:sldId id="290" r:id="rId3"/>
    <p:sldId id="291" r:id="rId4"/>
    <p:sldId id="292" r:id="rId5"/>
    <p:sldId id="293" r:id="rId6"/>
    <p:sldId id="295" r:id="rId7"/>
    <p:sldId id="296" r:id="rId8"/>
    <p:sldId id="323" r:id="rId9"/>
    <p:sldId id="297" r:id="rId10"/>
    <p:sldId id="298" r:id="rId11"/>
    <p:sldId id="314" r:id="rId12"/>
    <p:sldId id="315" r:id="rId13"/>
    <p:sldId id="324" r:id="rId14"/>
    <p:sldId id="316" r:id="rId15"/>
    <p:sldId id="301" r:id="rId16"/>
    <p:sldId id="302" r:id="rId17"/>
    <p:sldId id="304" r:id="rId18"/>
    <p:sldId id="332" r:id="rId19"/>
    <p:sldId id="326" r:id="rId20"/>
    <p:sldId id="325" r:id="rId21"/>
    <p:sldId id="331" r:id="rId22"/>
    <p:sldId id="330" r:id="rId23"/>
    <p:sldId id="305" r:id="rId24"/>
    <p:sldId id="318" r:id="rId25"/>
    <p:sldId id="306" r:id="rId26"/>
    <p:sldId id="319" r:id="rId27"/>
    <p:sldId id="307" r:id="rId28"/>
    <p:sldId id="320" r:id="rId29"/>
    <p:sldId id="308" r:id="rId30"/>
    <p:sldId id="327" r:id="rId31"/>
    <p:sldId id="317" r:id="rId32"/>
    <p:sldId id="321" r:id="rId33"/>
    <p:sldId id="309" r:id="rId34"/>
    <p:sldId id="322" r:id="rId35"/>
    <p:sldId id="310" r:id="rId36"/>
    <p:sldId id="311" r:id="rId37"/>
    <p:sldId id="312" r:id="rId38"/>
    <p:sldId id="329" r:id="rId39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81A7699-298A-4234-BAAE-191C7D5EA8AB}">
          <p14:sldIdLst>
            <p14:sldId id="287"/>
            <p14:sldId id="290"/>
            <p14:sldId id="291"/>
            <p14:sldId id="292"/>
            <p14:sldId id="293"/>
            <p14:sldId id="295"/>
            <p14:sldId id="296"/>
            <p14:sldId id="323"/>
            <p14:sldId id="297"/>
            <p14:sldId id="298"/>
            <p14:sldId id="314"/>
            <p14:sldId id="315"/>
            <p14:sldId id="324"/>
            <p14:sldId id="316"/>
            <p14:sldId id="301"/>
            <p14:sldId id="302"/>
            <p14:sldId id="304"/>
            <p14:sldId id="332"/>
            <p14:sldId id="326"/>
            <p14:sldId id="325"/>
            <p14:sldId id="331"/>
            <p14:sldId id="330"/>
            <p14:sldId id="305"/>
            <p14:sldId id="318"/>
            <p14:sldId id="306"/>
            <p14:sldId id="319"/>
            <p14:sldId id="307"/>
            <p14:sldId id="320"/>
            <p14:sldId id="308"/>
            <p14:sldId id="327"/>
            <p14:sldId id="317"/>
            <p14:sldId id="321"/>
            <p14:sldId id="309"/>
            <p14:sldId id="322"/>
            <p14:sldId id="310"/>
            <p14:sldId id="311"/>
            <p14:sldId id="312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B5971"/>
    <a:srgbClr val="339933"/>
    <a:srgbClr val="316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539" autoAdjust="0"/>
    <p:restoredTop sz="92604" autoAdjust="0"/>
  </p:normalViewPr>
  <p:slideViewPr>
    <p:cSldViewPr>
      <p:cViewPr varScale="1">
        <p:scale>
          <a:sx n="91" d="100"/>
          <a:sy n="91" d="100"/>
        </p:scale>
        <p:origin x="906" y="7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7E5EA-6EF1-4824-88DA-37C7C68BEEAC}" type="datetimeFigureOut">
              <a:rPr lang="nl-BE" smtClean="0"/>
              <a:t>3/11/2017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16E16-1C1A-40A7-BEC0-390C79B058A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4508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58190-BD65-4F37-B6CA-BBCCC5D8A2B0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100CD-7D2C-4A59-B27F-E17732F825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69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02D1E9-EA65-4F3A-806B-11F8E8E5B802}" type="slidenum">
              <a:rPr lang="en-US" altLang="nl-BE" sz="1200">
                <a:latin typeface="Times New Roman" panose="02020603050405020304" pitchFamily="18" charset="0"/>
              </a:rPr>
              <a:pPr/>
              <a:t>2</a:t>
            </a:fld>
            <a:endParaRPr lang="en-US" altLang="nl-BE" sz="1200">
              <a:latin typeface="Times New Roman" panose="02020603050405020304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33425"/>
            <a:ext cx="6611937" cy="3719513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533" y="4737558"/>
            <a:ext cx="4934609" cy="4437689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BE" smtClean="0"/>
              <a:t>This is a diagram of the heat removal process of a closed circuit cooler.  This is an in-direct cooling process, and has many more benefits to the owner which we will discuss.</a:t>
            </a:r>
          </a:p>
        </p:txBody>
      </p:sp>
    </p:spTree>
    <p:extLst>
      <p:ext uri="{BB962C8B-B14F-4D97-AF65-F5344CB8AC3E}">
        <p14:creationId xmlns:p14="http://schemas.microsoft.com/office/powerpoint/2010/main" val="653995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297E62-FF15-429E-878A-271AD35CDF1C}" type="slidenum">
              <a:rPr lang="en-US" altLang="nl-BE" sz="1200">
                <a:latin typeface="Times New Roman" panose="02020603050405020304" pitchFamily="18" charset="0"/>
              </a:rPr>
              <a:pPr/>
              <a:t>3</a:t>
            </a:fld>
            <a:endParaRPr lang="en-US" altLang="nl-BE" sz="1200">
              <a:latin typeface="Times New Roman" panose="02020603050405020304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BE" smtClean="0"/>
          </a:p>
        </p:txBody>
      </p:sp>
    </p:spTree>
    <p:extLst>
      <p:ext uri="{BB962C8B-B14F-4D97-AF65-F5344CB8AC3E}">
        <p14:creationId xmlns:p14="http://schemas.microsoft.com/office/powerpoint/2010/main" val="1493011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42B156-1720-455E-AE55-198B453B1541}" type="slidenum">
              <a:rPr lang="en-US" altLang="nl-BE" sz="1200">
                <a:latin typeface="Times New Roman" panose="02020603050405020304" pitchFamily="18" charset="0"/>
              </a:rPr>
              <a:pPr/>
              <a:t>4</a:t>
            </a:fld>
            <a:endParaRPr lang="en-US" altLang="nl-BE" sz="1200">
              <a:latin typeface="Times New Roman" panose="02020603050405020304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BE" smtClean="0"/>
          </a:p>
        </p:txBody>
      </p:sp>
    </p:spTree>
    <p:extLst>
      <p:ext uri="{BB962C8B-B14F-4D97-AF65-F5344CB8AC3E}">
        <p14:creationId xmlns:p14="http://schemas.microsoft.com/office/powerpoint/2010/main" val="3095556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BE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30AA30-F5D2-4BE2-84F7-056345765080}" type="slidenum">
              <a:rPr lang="en-US" altLang="nl-BE" sz="1200">
                <a:latin typeface="Times New Roman" panose="02020603050405020304" pitchFamily="18" charset="0"/>
              </a:rPr>
              <a:pPr/>
              <a:t>5</a:t>
            </a:fld>
            <a:endParaRPr lang="en-US" altLang="nl-BE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227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BE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EEB471-AFFD-4446-9CFB-BF7AF6B68DAE}" type="slidenum">
              <a:rPr lang="en-US" altLang="nl-BE" sz="1200">
                <a:latin typeface="Times New Roman" panose="02020603050405020304" pitchFamily="18" charset="0"/>
              </a:rPr>
              <a:pPr/>
              <a:t>6</a:t>
            </a:fld>
            <a:endParaRPr lang="en-US" altLang="nl-BE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570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BE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EEB471-AFFD-4446-9CFB-BF7AF6B68DAE}" type="slidenum">
              <a:rPr lang="en-US" altLang="nl-BE" sz="1200">
                <a:latin typeface="Times New Roman" panose="02020603050405020304" pitchFamily="18" charset="0"/>
              </a:rPr>
              <a:pPr/>
              <a:t>7</a:t>
            </a:fld>
            <a:endParaRPr lang="en-US" altLang="nl-BE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550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 </a:t>
            </a:r>
            <a:r>
              <a:rPr lang="it-IT" dirty="0" err="1" smtClean="0"/>
              <a:t>this</a:t>
            </a:r>
            <a:r>
              <a:rPr lang="it-IT" dirty="0" smtClean="0"/>
              <a:t> slide, </a:t>
            </a:r>
            <a:r>
              <a:rPr lang="it-IT" dirty="0" err="1" smtClean="0"/>
              <a:t>we</a:t>
            </a:r>
            <a:r>
              <a:rPr lang="it-IT" dirty="0" smtClean="0"/>
              <a:t> can </a:t>
            </a:r>
            <a:r>
              <a:rPr lang="it-IT" dirty="0" err="1" smtClean="0"/>
              <a:t>see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 the </a:t>
            </a:r>
            <a:r>
              <a:rPr lang="it-IT" dirty="0" err="1" smtClean="0"/>
              <a:t>hybrid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units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together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Units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which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have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developed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increase</a:t>
            </a:r>
            <a:r>
              <a:rPr lang="it-IT" baseline="0" dirty="0" smtClean="0"/>
              <a:t> the dry performance to </a:t>
            </a:r>
            <a:r>
              <a:rPr lang="it-IT" baseline="0" dirty="0" err="1" smtClean="0"/>
              <a:t>save</a:t>
            </a:r>
            <a:r>
              <a:rPr lang="it-IT" baseline="0" dirty="0" smtClean="0"/>
              <a:t> water and </a:t>
            </a:r>
            <a:r>
              <a:rPr lang="it-IT" baseline="0" dirty="0" err="1" smtClean="0"/>
              <a:t>when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possible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save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energy</a:t>
            </a:r>
            <a:r>
              <a:rPr lang="it-IT" baseline="0" dirty="0" smtClean="0"/>
              <a:t>. Save water </a:t>
            </a:r>
            <a:r>
              <a:rPr lang="it-IT" baseline="0" dirty="0" err="1" smtClean="0"/>
              <a:t>means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not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only</a:t>
            </a:r>
            <a:r>
              <a:rPr lang="it-IT" baseline="0" dirty="0" smtClean="0"/>
              <a:t> propose an evaporative </a:t>
            </a:r>
            <a:r>
              <a:rPr lang="it-IT" baseline="0" dirty="0" err="1" smtClean="0"/>
              <a:t>unit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which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let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customer</a:t>
            </a:r>
            <a:r>
              <a:rPr lang="it-IT" baseline="0" dirty="0" smtClean="0"/>
              <a:t> to reduce the water </a:t>
            </a:r>
            <a:r>
              <a:rPr lang="it-IT" baseline="0" dirty="0" err="1" smtClean="0"/>
              <a:t>itself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but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also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unit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which</a:t>
            </a:r>
            <a:r>
              <a:rPr lang="it-IT" baseline="0" dirty="0" smtClean="0"/>
              <a:t> take the </a:t>
            </a:r>
            <a:r>
              <a:rPr lang="it-IT" baseline="0" dirty="0" err="1" smtClean="0"/>
              <a:t>customer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spend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less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money</a:t>
            </a:r>
            <a:r>
              <a:rPr lang="it-IT" baseline="0" dirty="0" smtClean="0"/>
              <a:t> for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costs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connected</a:t>
            </a:r>
            <a:r>
              <a:rPr lang="it-IT" baseline="0" dirty="0" smtClean="0"/>
              <a:t> to the </a:t>
            </a:r>
            <a:r>
              <a:rPr lang="it-IT" baseline="0" dirty="0" err="1" smtClean="0"/>
              <a:t>consuption</a:t>
            </a:r>
            <a:r>
              <a:rPr lang="it-IT" baseline="0" dirty="0" smtClean="0"/>
              <a:t> of water: </a:t>
            </a:r>
            <a:r>
              <a:rPr lang="it-IT" baseline="0" dirty="0" err="1" smtClean="0"/>
              <a:t>chemical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cost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sewer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cost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etc</a:t>
            </a:r>
            <a:endParaRPr lang="it-IT" baseline="0" dirty="0" smtClean="0"/>
          </a:p>
          <a:p>
            <a:r>
              <a:rPr lang="it-IT" baseline="0" dirty="0" smtClean="0"/>
              <a:t>--</a:t>
            </a:r>
          </a:p>
          <a:p>
            <a:r>
              <a:rPr lang="it-IT" baseline="0" dirty="0" err="1" smtClean="0"/>
              <a:t>You</a:t>
            </a:r>
            <a:r>
              <a:rPr lang="it-IT" baseline="0" dirty="0" smtClean="0"/>
              <a:t> </a:t>
            </a:r>
            <a:r>
              <a:rPr lang="it-IT" baseline="0" dirty="0" err="1" smtClean="0"/>
              <a:t>know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can </a:t>
            </a:r>
            <a:r>
              <a:rPr lang="it-IT" baseline="0" dirty="0" err="1" smtClean="0"/>
              <a:t>offer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centrifugal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axial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units</a:t>
            </a:r>
            <a:r>
              <a:rPr lang="it-IT" baseline="0" dirty="0" smtClean="0"/>
              <a:t>, so EVAPCO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able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supply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possible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solutions</a:t>
            </a:r>
            <a:r>
              <a:rPr lang="it-IT" baseline="0" dirty="0" smtClean="0"/>
              <a:t> for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project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where</a:t>
            </a:r>
            <a:r>
              <a:rPr lang="it-IT" baseline="0" dirty="0" smtClean="0"/>
              <a:t> an evaporative </a:t>
            </a:r>
            <a:r>
              <a:rPr lang="it-IT" baseline="0" dirty="0" err="1" smtClean="0"/>
              <a:t>unit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required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save</a:t>
            </a:r>
            <a:r>
              <a:rPr lang="it-IT" baseline="0" dirty="0" smtClean="0"/>
              <a:t> water and </a:t>
            </a:r>
            <a:r>
              <a:rPr lang="it-IT" baseline="0" dirty="0" err="1" smtClean="0"/>
              <a:t>energy</a:t>
            </a:r>
            <a:r>
              <a:rPr lang="it-IT" baseline="0" dirty="0" smtClean="0"/>
              <a:t> (</a:t>
            </a:r>
            <a:r>
              <a:rPr lang="it-IT" baseline="0" dirty="0" err="1" smtClean="0"/>
              <a:t>when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possible</a:t>
            </a:r>
            <a:r>
              <a:rPr lang="it-IT" baseline="0" dirty="0" smtClean="0"/>
              <a:t>)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100CD-7D2C-4A59-B27F-E17732F825F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93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5"/>
            <a:ext cx="7772400" cy="11017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B59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/>
          <a:lstStyle/>
          <a:p>
            <a:fld id="{0FBD9D57-C7AE-4E6E-9187-8B1A13731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26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/>
          <a:lstStyle>
            <a:lvl1pPr algn="r">
              <a:defRPr lang="nl-BE" sz="1000" kern="1200" smtClean="0">
                <a:solidFill>
                  <a:schemeClr val="bg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1pPr>
          </a:lstStyle>
          <a:p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/>
          <a:lstStyle/>
          <a:p>
            <a:fld id="{0FBD9D57-C7AE-4E6E-9187-8B1A13731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9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0"/>
          </a:xfrm>
        </p:spPr>
        <p:txBody>
          <a:bodyPr vert="eaVert"/>
          <a:lstStyle>
            <a:lvl1pPr>
              <a:defRPr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/>
          <a:lstStyle>
            <a:lvl1pPr algn="r">
              <a:defRPr lang="nl-BE" sz="1000" kern="1200" smtClean="0">
                <a:solidFill>
                  <a:schemeClr val="bg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1pPr>
          </a:lstStyle>
          <a:p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/>
          <a:lstStyle/>
          <a:p>
            <a:fld id="{0FBD9D57-C7AE-4E6E-9187-8B1A13731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72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77597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57350"/>
            <a:ext cx="3810000" cy="28003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57350"/>
            <a:ext cx="3810000" cy="2800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6975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6C3-22A6-433F-B26D-FF4156272005}" type="datetimeFigureOut">
              <a:rPr lang="nl-BE" smtClean="0"/>
              <a:t>3/11/2017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54FE-9A1C-4525-AE13-419D8D7FE27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625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022" y="1231041"/>
            <a:ext cx="8229600" cy="33940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/>
          <a:lstStyle>
            <a:lvl1pPr algn="r">
              <a:defRPr lang="en-US" sz="1000" kern="1200" smtClean="0">
                <a:solidFill>
                  <a:schemeClr val="bg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1pPr>
          </a:lstStyle>
          <a:p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/>
          <a:lstStyle/>
          <a:p>
            <a:fld id="{0FBD9D57-C7AE-4E6E-9187-8B1A13731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1022" y="836745"/>
            <a:ext cx="8229600" cy="416995"/>
          </a:xfrm>
        </p:spPr>
        <p:txBody>
          <a:bodyPr/>
          <a:lstStyle>
            <a:lvl1pPr marL="0" indent="0" algn="ctr">
              <a:buNone/>
              <a:defRPr>
                <a:solidFill>
                  <a:srgbClr val="0B597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559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56903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3136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B597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/>
          <a:lstStyle>
            <a:lvl1pPr algn="r">
              <a:defRPr lang="en-US" sz="1000" kern="1200" smtClean="0">
                <a:solidFill>
                  <a:schemeClr val="bg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1pPr>
          </a:lstStyle>
          <a:p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/>
          <a:lstStyle/>
          <a:p>
            <a:fld id="{0FBD9D57-C7AE-4E6E-9187-8B1A13731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78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/>
          <a:lstStyle>
            <a:lvl1pPr algn="r">
              <a:defRPr lang="nl-BE" sz="1000" kern="1200" smtClean="0">
                <a:solidFill>
                  <a:schemeClr val="bg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1pPr>
          </a:lstStyle>
          <a:p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/>
          <a:lstStyle/>
          <a:p>
            <a:fld id="{0FBD9D57-C7AE-4E6E-9187-8B1A13731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5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/>
          <a:lstStyle>
            <a:lvl1pPr algn="r">
              <a:defRPr lang="nl-BE" sz="1000" kern="1200" smtClean="0">
                <a:solidFill>
                  <a:schemeClr val="bg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1pPr>
          </a:lstStyle>
          <a:p>
            <a:endParaRPr lang="nl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/>
          <a:lstStyle/>
          <a:p>
            <a:fld id="{0FBD9D57-C7AE-4E6E-9187-8B1A13731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0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/>
          <a:lstStyle>
            <a:lvl1pPr algn="r">
              <a:defRPr lang="en-US" sz="1000" kern="1200" smtClean="0">
                <a:solidFill>
                  <a:schemeClr val="bg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1pPr>
          </a:lstStyle>
          <a:p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/>
          <a:lstStyle/>
          <a:p>
            <a:fld id="{0FBD9D57-C7AE-4E6E-9187-8B1A13731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12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/>
          <a:lstStyle>
            <a:lvl1pPr algn="r">
              <a:defRPr lang="nl-BE" sz="1000" kern="1200" smtClean="0">
                <a:solidFill>
                  <a:schemeClr val="bg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1pPr>
          </a:lstStyle>
          <a:p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/>
          <a:lstStyle/>
          <a:p>
            <a:fld id="{0FBD9D57-C7AE-4E6E-9187-8B1A13731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34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9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438"/>
          </a:xfrm>
        </p:spPr>
        <p:txBody>
          <a:bodyPr/>
          <a:lstStyle>
            <a:lvl1pPr>
              <a:defRPr sz="3200">
                <a:solidFill>
                  <a:srgbClr val="0B597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/>
          <a:lstStyle>
            <a:lvl1pPr algn="r">
              <a:defRPr lang="nl-BE" sz="1000" kern="1200" smtClean="0">
                <a:solidFill>
                  <a:schemeClr val="bg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1pPr>
          </a:lstStyle>
          <a:p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/>
          <a:lstStyle/>
          <a:p>
            <a:fld id="{0FBD9D57-C7AE-4E6E-9187-8B1A13731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6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/>
          <a:lstStyle>
            <a:lvl1pPr algn="r">
              <a:defRPr lang="nl-BE" sz="1000" kern="1200" smtClean="0">
                <a:solidFill>
                  <a:schemeClr val="bg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lvl1pPr>
          </a:lstStyle>
          <a:p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/>
          <a:lstStyle/>
          <a:p>
            <a:fld id="{0FBD9D57-C7AE-4E6E-9187-8B1A13731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5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37" y="0"/>
            <a:ext cx="9144000" cy="656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DE5BE-2607-49CB-9272-BE7210590037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237" y="4788069"/>
            <a:ext cx="133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evapco.eu</a:t>
            </a:r>
            <a:endParaRPr lang="nl-BE" b="1" dirty="0">
              <a:solidFill>
                <a:schemeClr val="bg1"/>
              </a:solidFill>
              <a:effectLst>
                <a:outerShdw blurRad="50800" dist="38100" algn="l" rotWithShape="0">
                  <a:schemeClr val="tx1">
                    <a:alpha val="40000"/>
                  </a:scheme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696200" y="4705350"/>
            <a:ext cx="1295399" cy="38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7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0" kern="120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spcBef>
          <a:spcPct val="20000"/>
        </a:spcBef>
        <a:buFontTx/>
        <a:buChar char="-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spcBef>
          <a:spcPct val="20000"/>
        </a:spcBef>
        <a:buFontTx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apco_cover_H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7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21"/>
    </mc:Choice>
    <mc:Fallback xmlns="">
      <p:transition spd="slow" advTm="1072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" y="46533"/>
            <a:ext cx="9144000" cy="722527"/>
          </a:xfrm>
        </p:spPr>
        <p:txBody>
          <a:bodyPr>
            <a:normAutofit/>
          </a:bodyPr>
          <a:lstStyle/>
          <a:p>
            <a:r>
              <a:rPr lang="nl-BE" dirty="0" smtClean="0"/>
              <a:t>Induced Draft Closed Circuit Coolers with Axial Fan : ATW</a:t>
            </a:r>
            <a:endParaRPr lang="nl-BE" dirty="0"/>
          </a:p>
        </p:txBody>
      </p:sp>
      <p:grpSp>
        <p:nvGrpSpPr>
          <p:cNvPr id="9" name="Group 8"/>
          <p:cNvGrpSpPr/>
          <p:nvPr/>
        </p:nvGrpSpPr>
        <p:grpSpPr>
          <a:xfrm>
            <a:off x="762000" y="1123950"/>
            <a:ext cx="3886200" cy="2949121"/>
            <a:chOff x="4800599" y="1275773"/>
            <a:chExt cx="4481025" cy="32009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3495" t="11225" r="21657" b="3461"/>
            <a:stretch/>
          </p:blipFill>
          <p:spPr>
            <a:xfrm>
              <a:off x="4800599" y="1581151"/>
              <a:ext cx="2819401" cy="28956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914899" y="1275773"/>
              <a:ext cx="2590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Hot Satured Discharge Air</a:t>
              </a:r>
              <a:endParaRPr lang="nl-BE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2890451"/>
              <a:ext cx="13792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Hot Water In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91400" y="3438330"/>
              <a:ext cx="1890224" cy="300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Cooled Water Out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05699" y="3743708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Cool Dry Entering Air</a:t>
              </a:r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3905" y="1905865"/>
            <a:ext cx="4122420" cy="2860676"/>
          </a:xfrm>
        </p:spPr>
        <p:txBody>
          <a:bodyPr/>
          <a:lstStyle/>
          <a:p>
            <a:r>
              <a:rPr lang="nl-BE" dirty="0" smtClean="0"/>
              <a:t>377 models</a:t>
            </a:r>
          </a:p>
          <a:p>
            <a:r>
              <a:rPr lang="nl-BE" dirty="0" smtClean="0"/>
              <a:t>25 – 6200 kW</a:t>
            </a:r>
          </a:p>
          <a:p>
            <a:r>
              <a:rPr lang="nl-BE" dirty="0" smtClean="0"/>
              <a:t>1 – 267 l/s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4643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" y="37008"/>
            <a:ext cx="9144000" cy="722527"/>
          </a:xfrm>
        </p:spPr>
        <p:txBody>
          <a:bodyPr>
            <a:normAutofit/>
          </a:bodyPr>
          <a:lstStyle/>
          <a:p>
            <a:r>
              <a:rPr lang="nl-BE" dirty="0" smtClean="0"/>
              <a:t>Induced Draft Closed Circuit Coolers with Axial Fan : ESWA</a:t>
            </a:r>
            <a:endParaRPr lang="nl-BE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64380" y="1885950"/>
            <a:ext cx="4343399" cy="2860676"/>
          </a:xfrm>
        </p:spPr>
        <p:txBody>
          <a:bodyPr/>
          <a:lstStyle/>
          <a:p>
            <a:r>
              <a:rPr lang="nl-BE" dirty="0" smtClean="0"/>
              <a:t>Combination of coil and fill technology</a:t>
            </a:r>
          </a:p>
          <a:p>
            <a:r>
              <a:rPr lang="nl-BE" dirty="0" smtClean="0"/>
              <a:t>179 models</a:t>
            </a:r>
          </a:p>
          <a:p>
            <a:r>
              <a:rPr lang="nl-BE" dirty="0" smtClean="0"/>
              <a:t>264 – 5120 kW</a:t>
            </a:r>
          </a:p>
          <a:p>
            <a:r>
              <a:rPr lang="nl-BE" dirty="0" smtClean="0"/>
              <a:t>11,4 – 234 l/s</a:t>
            </a:r>
            <a:endParaRPr lang="nl-BE" dirty="0"/>
          </a:p>
        </p:txBody>
      </p:sp>
      <p:grpSp>
        <p:nvGrpSpPr>
          <p:cNvPr id="17" name="Group 16"/>
          <p:cNvGrpSpPr/>
          <p:nvPr/>
        </p:nvGrpSpPr>
        <p:grpSpPr>
          <a:xfrm>
            <a:off x="152400" y="1123950"/>
            <a:ext cx="4225123" cy="3268734"/>
            <a:chOff x="4876800" y="1478346"/>
            <a:chExt cx="4225123" cy="326873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9200" y="1527630"/>
              <a:ext cx="3373984" cy="321945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592747" y="1478346"/>
              <a:ext cx="2246889" cy="255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Hot Satured Discharge Air</a:t>
              </a:r>
              <a:endParaRPr lang="nl-BE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76800" y="3009482"/>
              <a:ext cx="11731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Cool Dry Entering Air</a:t>
              </a:r>
              <a:endParaRPr lang="nl-BE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20000" y="3038057"/>
              <a:ext cx="11731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Cool Dry Entering Air</a:t>
              </a:r>
              <a:endParaRPr lang="nl-BE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41184" y="3846401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Cooled Fluid Out</a:t>
              </a:r>
              <a:endParaRPr lang="nl-BE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54123" y="4254798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Hot Fluid In</a:t>
              </a:r>
              <a:endParaRPr lang="nl-BE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179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" y="881"/>
            <a:ext cx="9144000" cy="794780"/>
          </a:xfrm>
        </p:spPr>
        <p:txBody>
          <a:bodyPr>
            <a:normAutofit/>
          </a:bodyPr>
          <a:lstStyle/>
          <a:p>
            <a:r>
              <a:rPr lang="nl-BE" dirty="0" smtClean="0"/>
              <a:t>Induced Draft Closed Circuit Coolers with Axial Fan : ESWB</a:t>
            </a:r>
            <a:endParaRPr lang="nl-BE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64380" y="1900159"/>
            <a:ext cx="4343399" cy="2860676"/>
          </a:xfrm>
        </p:spPr>
        <p:txBody>
          <a:bodyPr/>
          <a:lstStyle/>
          <a:p>
            <a:r>
              <a:rPr lang="nl-BE" dirty="0"/>
              <a:t>Combination of coil and fill </a:t>
            </a:r>
            <a:r>
              <a:rPr lang="nl-BE" dirty="0" smtClean="0"/>
              <a:t>technology</a:t>
            </a:r>
          </a:p>
          <a:p>
            <a:r>
              <a:rPr lang="nl-BE" dirty="0" smtClean="0"/>
              <a:t>Maximum capacity per m² footprint</a:t>
            </a:r>
            <a:endParaRPr lang="nl-BE" dirty="0"/>
          </a:p>
          <a:p>
            <a:r>
              <a:rPr lang="nl-BE" dirty="0" smtClean="0"/>
              <a:t>599 models</a:t>
            </a:r>
          </a:p>
          <a:p>
            <a:r>
              <a:rPr lang="nl-BE" dirty="0" smtClean="0"/>
              <a:t>171 – 2129 KW</a:t>
            </a:r>
          </a:p>
          <a:p>
            <a:r>
              <a:rPr lang="nl-BE" dirty="0" smtClean="0"/>
              <a:t>7,4 – 92 l/s</a:t>
            </a:r>
            <a:endParaRPr lang="nl-BE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1123950"/>
            <a:ext cx="4438624" cy="3067537"/>
            <a:chOff x="0" y="1123950"/>
            <a:chExt cx="4438624" cy="3067537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1131903" y="3330497"/>
              <a:ext cx="157466" cy="1269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0" y="1123950"/>
              <a:ext cx="4438624" cy="3067537"/>
              <a:chOff x="4663299" y="1686020"/>
              <a:chExt cx="4438624" cy="3067537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663299" y="1686020"/>
                <a:ext cx="4438624" cy="2845777"/>
                <a:chOff x="4663299" y="1686020"/>
                <a:chExt cx="4438624" cy="2845777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5554647" y="1686020"/>
                  <a:ext cx="2246889" cy="2552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Hot Satured Discharge Air</a:t>
                  </a:r>
                  <a:endParaRPr lang="nl-BE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4663299" y="3319037"/>
                  <a:ext cx="117314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Cool Dry Entering Air</a:t>
                  </a:r>
                  <a:endParaRPr lang="nl-BE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801536" y="3384396"/>
                  <a:ext cx="117314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Cool Dry Entering Air</a:t>
                  </a:r>
                  <a:endParaRPr lang="nl-BE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7641184" y="3846401"/>
                  <a:ext cx="14478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Cooled Fluid Out</a:t>
                  </a:r>
                  <a:endParaRPr lang="nl-BE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7654123" y="4254798"/>
                  <a:ext cx="14478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Hot Fluid In</a:t>
                  </a:r>
                  <a:endParaRPr lang="nl-BE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4775520" y="3892567"/>
                <a:ext cx="11731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Redistribution Basin</a:t>
                </a:r>
                <a:endParaRPr lang="nl-BE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2"/>
              <a:srcRect l="2217" t="5046" r="4684"/>
              <a:stretch/>
            </p:blipFill>
            <p:spPr>
              <a:xfrm>
                <a:off x="5783378" y="1885950"/>
                <a:ext cx="2010157" cy="286760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9673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874713" y="3309303"/>
            <a:ext cx="7772400" cy="10223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nl-BE" sz="2200" cap="none" dirty="0" smtClean="0">
                <a:solidFill>
                  <a:srgbClr val="0070C0"/>
                </a:solidFill>
              </a:rPr>
              <a:t>Forced Draft with Centrifugal Fans </a:t>
            </a:r>
            <a:endParaRPr lang="nl-BE" sz="2200" cap="none" dirty="0">
              <a:solidFill>
                <a:srgbClr val="0070C0"/>
              </a:solidFill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874713" y="2183768"/>
            <a:ext cx="7772400" cy="11255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rgbClr val="0B597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EVAPCO Closed Circuit Coolers Product line </a:t>
            </a:r>
            <a:endParaRPr lang="nl-BE" sz="3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562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37" y="119819"/>
            <a:ext cx="9144000" cy="542845"/>
          </a:xfrm>
        </p:spPr>
        <p:txBody>
          <a:bodyPr/>
          <a:lstStyle/>
          <a:p>
            <a:r>
              <a:rPr lang="nl-BE" dirty="0" smtClean="0"/>
              <a:t>Forced Draft with Centrifugal Fans</a:t>
            </a:r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71550"/>
            <a:ext cx="3048000" cy="3027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9740" y1="24813" x2="89740" y2="24813"/>
                        <a14:foregroundMark x1="86623" y1="21455" x2="86623" y2="21455"/>
                        <a14:foregroundMark x1="84805" y1="20149" x2="84805" y2="20149"/>
                        <a14:foregroundMark x1="84026" y1="23694" x2="84026" y2="23694"/>
                        <a14:foregroundMark x1="82208" y1="19216" x2="82208" y2="19216"/>
                        <a14:foregroundMark x1="83377" y1="22015" x2="83377" y2="22015"/>
                        <a14:foregroundMark x1="23506" y1="22575" x2="23506" y2="22575"/>
                        <a14:foregroundMark x1="21688" y1="19963" x2="21688" y2="19963"/>
                        <a14:foregroundMark x1="16104" y1="20149" x2="16104" y2="20149"/>
                        <a14:foregroundMark x1="12338" y1="19963" x2="12338" y2="19963"/>
                        <a14:foregroundMark x1="8831" y1="20149" x2="8831" y2="20149"/>
                        <a14:foregroundMark x1="6494" y1="21082" x2="6494" y2="21082"/>
                        <a14:foregroundMark x1="5195" y1="20522" x2="5195" y2="20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33550"/>
            <a:ext cx="2971800" cy="2067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399580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LRW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399580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LSWA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90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37" y="36376"/>
            <a:ext cx="9144000" cy="722527"/>
          </a:xfrm>
        </p:spPr>
        <p:txBody>
          <a:bodyPr>
            <a:noAutofit/>
          </a:bodyPr>
          <a:lstStyle/>
          <a:p>
            <a:r>
              <a:rPr lang="nl-BE" dirty="0" smtClean="0"/>
              <a:t>Forced Draft Coolers with Centrifugal Fan : LSWA 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42137" y="1885950"/>
            <a:ext cx="4114800" cy="3394075"/>
          </a:xfrm>
        </p:spPr>
        <p:txBody>
          <a:bodyPr/>
          <a:lstStyle/>
          <a:p>
            <a:r>
              <a:rPr lang="nl-BE" dirty="0" smtClean="0"/>
              <a:t>50 models</a:t>
            </a:r>
          </a:p>
          <a:p>
            <a:r>
              <a:rPr lang="nl-BE" dirty="0" smtClean="0"/>
              <a:t>73 – 2673 kW</a:t>
            </a:r>
          </a:p>
          <a:p>
            <a:r>
              <a:rPr lang="nl-BE" dirty="0" smtClean="0"/>
              <a:t>3,1 – 115 l/s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23950"/>
            <a:ext cx="3048000" cy="313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5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9525" y="27095"/>
            <a:ext cx="9144000" cy="729752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Forced Draft Closed Circuit Coolers with Centrifugal Fan : LRW 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62475" y="1885950"/>
            <a:ext cx="4038600" cy="3394075"/>
          </a:xfrm>
        </p:spPr>
        <p:txBody>
          <a:bodyPr/>
          <a:lstStyle/>
          <a:p>
            <a:r>
              <a:rPr lang="nl-BE" dirty="0"/>
              <a:t>Low height </a:t>
            </a:r>
            <a:r>
              <a:rPr lang="nl-BE" dirty="0" smtClean="0"/>
              <a:t>applications</a:t>
            </a:r>
          </a:p>
          <a:p>
            <a:r>
              <a:rPr lang="nl-BE" dirty="0" smtClean="0"/>
              <a:t>38 models</a:t>
            </a:r>
          </a:p>
          <a:p>
            <a:r>
              <a:rPr lang="nl-BE" dirty="0" smtClean="0"/>
              <a:t>43 – 58 kW</a:t>
            </a:r>
          </a:p>
          <a:p>
            <a:r>
              <a:rPr lang="nl-BE" dirty="0" smtClean="0"/>
              <a:t>7,7 – 25 l/s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75" y="1123950"/>
            <a:ext cx="395370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7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7" y="83760"/>
            <a:ext cx="9144000" cy="656843"/>
          </a:xfrm>
        </p:spPr>
        <p:txBody>
          <a:bodyPr/>
          <a:lstStyle/>
          <a:p>
            <a:r>
              <a:rPr lang="nl-BE" dirty="0" smtClean="0"/>
              <a:t>Comparison Different CCC Solutions</a:t>
            </a:r>
            <a:endParaRPr lang="nl-BE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985254"/>
              </p:ext>
            </p:extLst>
          </p:nvPr>
        </p:nvGraphicFramePr>
        <p:xfrm>
          <a:off x="1744549" y="1755007"/>
          <a:ext cx="5736512" cy="277939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47941"/>
                <a:gridCol w="972320"/>
                <a:gridCol w="44450"/>
                <a:gridCol w="564431"/>
                <a:gridCol w="796231"/>
                <a:gridCol w="54478"/>
                <a:gridCol w="775461"/>
                <a:gridCol w="762000"/>
                <a:gridCol w="62739"/>
                <a:gridCol w="1156461"/>
              </a:tblGrid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Relative cost 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l-BE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Fan Motor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l-BE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Pump Motor 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kW 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05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B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ATW </a:t>
                      </a:r>
                      <a:endParaRPr lang="nl-B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124%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48,4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052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130%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34,4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ESWA </a:t>
                      </a:r>
                      <a:endParaRPr lang="nl-B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ESWB</a:t>
                      </a:r>
                      <a:endParaRPr lang="nl-B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120%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LSWA</a:t>
                      </a:r>
                      <a:endParaRPr lang="nl-B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125%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 gridSpan="10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60836" y="104775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>
                <a:solidFill>
                  <a:srgbClr val="0B5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US" sz="2000" b="1" dirty="0">
                <a:solidFill>
                  <a:srgbClr val="0B5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kW </a:t>
            </a:r>
            <a:r>
              <a:rPr lang="en-US" sz="2000" b="1" dirty="0" smtClean="0">
                <a:solidFill>
                  <a:srgbClr val="0B5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(35 </a:t>
            </a:r>
            <a:r>
              <a:rPr lang="en-US" sz="2000" b="1" dirty="0">
                <a:solidFill>
                  <a:srgbClr val="0B5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- 29,44 - 25,56°C</a:t>
            </a:r>
            <a:r>
              <a:rPr lang="en-US" sz="2000" b="1" dirty="0" smtClean="0">
                <a:solidFill>
                  <a:srgbClr val="0B5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b="1" dirty="0">
              <a:solidFill>
                <a:srgbClr val="0B59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31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7" y="83760"/>
            <a:ext cx="9144000" cy="656843"/>
          </a:xfrm>
        </p:spPr>
        <p:txBody>
          <a:bodyPr/>
          <a:lstStyle/>
          <a:p>
            <a:r>
              <a:rPr lang="nl-BE" dirty="0" smtClean="0"/>
              <a:t>Comparison Different CCC Solutions</a:t>
            </a:r>
            <a:endParaRPr lang="nl-BE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110649"/>
              </p:ext>
            </p:extLst>
          </p:nvPr>
        </p:nvGraphicFramePr>
        <p:xfrm>
          <a:off x="1744549" y="1755007"/>
          <a:ext cx="5736512" cy="277939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47941"/>
                <a:gridCol w="972320"/>
                <a:gridCol w="44450"/>
                <a:gridCol w="564431"/>
                <a:gridCol w="796231"/>
                <a:gridCol w="54478"/>
                <a:gridCol w="775461"/>
                <a:gridCol w="762000"/>
                <a:gridCol w="62739"/>
                <a:gridCol w="1156461"/>
              </a:tblGrid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Relative cost 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l-BE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Fan Motor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l-BE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Pump Motor 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kW 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05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B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ATW </a:t>
                      </a:r>
                      <a:endParaRPr lang="nl-B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124%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48,4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052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130%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34,4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ESWA </a:t>
                      </a:r>
                      <a:endParaRPr lang="nl-B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ESWB</a:t>
                      </a:r>
                      <a:endParaRPr lang="nl-B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120%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LSWA</a:t>
                      </a:r>
                      <a:endParaRPr lang="nl-B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125%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 gridSpan="10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60836" y="104775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>
                <a:solidFill>
                  <a:srgbClr val="0B5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US" sz="2000" b="1" dirty="0">
                <a:solidFill>
                  <a:srgbClr val="0B5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kW </a:t>
            </a:r>
            <a:r>
              <a:rPr lang="en-US" sz="2000" b="1" dirty="0" smtClean="0">
                <a:solidFill>
                  <a:srgbClr val="0B5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(35 </a:t>
            </a:r>
            <a:r>
              <a:rPr lang="en-US" sz="2000" b="1" dirty="0">
                <a:solidFill>
                  <a:srgbClr val="0B5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- 29,44 - 25,56°C</a:t>
            </a:r>
            <a:r>
              <a:rPr lang="en-US" sz="2000" b="1" dirty="0" smtClean="0">
                <a:solidFill>
                  <a:srgbClr val="0B5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b="1" dirty="0">
              <a:solidFill>
                <a:srgbClr val="0B59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51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nl-BE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EVAPCO Closed Circuit  </a:t>
            </a:r>
          </a:p>
          <a:p>
            <a:pPr algn="ctr"/>
            <a:r>
              <a:rPr lang="nl-BE" sz="33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HYBRID</a:t>
            </a:r>
            <a:r>
              <a:rPr lang="nl-BE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Coolers Product line </a:t>
            </a:r>
            <a:endParaRPr lang="nl-BE" sz="3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965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156481" y="1676466"/>
            <a:ext cx="4134603" cy="2455069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1800" dirty="0"/>
              <a:t>The cooling fluid through </a:t>
            </a:r>
            <a:r>
              <a:rPr lang="en-US" sz="1800" dirty="0" smtClean="0"/>
              <a:t>the </a:t>
            </a:r>
            <a:r>
              <a:rPr lang="en-US" sz="1800" dirty="0"/>
              <a:t>coil </a:t>
            </a:r>
          </a:p>
          <a:p>
            <a:pPr>
              <a:defRPr/>
            </a:pPr>
            <a:r>
              <a:rPr lang="en-US" sz="1800" dirty="0"/>
              <a:t>Spray water over the coil</a:t>
            </a:r>
          </a:p>
          <a:p>
            <a:pPr>
              <a:defRPr/>
            </a:pPr>
            <a:r>
              <a:rPr lang="en-US" sz="1800" dirty="0"/>
              <a:t>Air flow </a:t>
            </a:r>
            <a:r>
              <a:rPr lang="en-US" sz="1800" dirty="0" smtClean="0"/>
              <a:t>is counter flow </a:t>
            </a:r>
            <a:r>
              <a:rPr lang="en-US" sz="1800" dirty="0"/>
              <a:t>to spray water</a:t>
            </a:r>
          </a:p>
          <a:p>
            <a:pPr>
              <a:defRPr/>
            </a:pPr>
            <a:r>
              <a:rPr lang="en-US" sz="1800" dirty="0"/>
              <a:t>Heat </a:t>
            </a:r>
            <a:r>
              <a:rPr lang="en-US" dirty="0" smtClean="0"/>
              <a:t>transferred </a:t>
            </a:r>
            <a:r>
              <a:rPr lang="en-US" sz="1800" dirty="0" smtClean="0"/>
              <a:t>through the coil </a:t>
            </a:r>
            <a:r>
              <a:rPr lang="en-US" sz="1800" dirty="0"/>
              <a:t>wall to spray water</a:t>
            </a:r>
          </a:p>
          <a:p>
            <a:pPr>
              <a:defRPr/>
            </a:pPr>
            <a:r>
              <a:rPr lang="en-US" sz="1800" dirty="0"/>
              <a:t>Heat is rejected by </a:t>
            </a:r>
            <a:r>
              <a:rPr lang="en-US" sz="1800" dirty="0" smtClean="0"/>
              <a:t>evaporation of portion of spray water </a:t>
            </a:r>
            <a:endParaRPr lang="en-US" sz="1800" dirty="0"/>
          </a:p>
        </p:txBody>
      </p:sp>
      <p:sp>
        <p:nvSpPr>
          <p:cNvPr id="731154" name="Text Box 18"/>
          <p:cNvSpPr txBox="1">
            <a:spLocks noChangeArrowheads="1"/>
          </p:cNvSpPr>
          <p:nvPr/>
        </p:nvSpPr>
        <p:spPr bwMode="auto">
          <a:xfrm>
            <a:off x="3092139" y="1053779"/>
            <a:ext cx="2966488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BE53B"/>
              </a:buClr>
              <a:buSzPct val="90000"/>
              <a:buFont typeface="Symbol" pitchFamily="18" charset="2"/>
              <a:buNone/>
              <a:defRPr/>
            </a:pPr>
            <a:r>
              <a:rPr lang="en-US" sz="2000" b="1" dirty="0">
                <a:solidFill>
                  <a:srgbClr val="0B5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 of operation</a:t>
            </a:r>
          </a:p>
        </p:txBody>
      </p:sp>
      <p:grpSp>
        <p:nvGrpSpPr>
          <p:cNvPr id="4" name="Group 48"/>
          <p:cNvGrpSpPr>
            <a:grpSpLocks noChangeAspect="1"/>
          </p:cNvGrpSpPr>
          <p:nvPr/>
        </p:nvGrpSpPr>
        <p:grpSpPr bwMode="auto">
          <a:xfrm>
            <a:off x="5598021" y="1468998"/>
            <a:ext cx="3545979" cy="3139916"/>
            <a:chOff x="2661" y="912"/>
            <a:chExt cx="3135" cy="2776"/>
          </a:xfrm>
        </p:grpSpPr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5064" y="1656"/>
              <a:ext cx="732" cy="2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7866" tIns="33338" rIns="67866" bIns="33338" anchor="ctr"/>
            <a:lstStyle/>
            <a:p>
              <a:pPr>
                <a:defRPr/>
              </a:pPr>
              <a:r>
                <a:rPr lang="en-US" sz="1350" b="1" dirty="0">
                  <a:latin typeface="Futura Md BT" pitchFamily="34" charset="0"/>
                </a:rPr>
                <a:t>Hot Water</a:t>
              </a:r>
            </a:p>
            <a:p>
              <a:pPr>
                <a:defRPr/>
              </a:pPr>
              <a:r>
                <a:rPr lang="en-US" sz="1350" b="1" dirty="0">
                  <a:latin typeface="Futura Md BT" pitchFamily="34" charset="0"/>
                </a:rPr>
                <a:t> In</a:t>
              </a: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2661" y="912"/>
              <a:ext cx="2498" cy="2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7866" tIns="33338" rIns="67866" bIns="33338" anchor="ctr"/>
            <a:lstStyle/>
            <a:p>
              <a:pPr algn="ctr">
                <a:defRPr/>
              </a:pPr>
              <a:r>
                <a:rPr lang="en-US" sz="1350" b="1" dirty="0">
                  <a:latin typeface="Futura Md BT" pitchFamily="34" charset="0"/>
                </a:rPr>
                <a:t>Hot Saturated Discharge Air</a:t>
              </a:r>
            </a:p>
          </p:txBody>
        </p:sp>
        <p:sp>
          <p:nvSpPr>
            <p:cNvPr id="14345" name="AutoShape 6"/>
            <p:cNvSpPr>
              <a:spLocks noChangeArrowheads="1"/>
            </p:cNvSpPr>
            <p:nvPr/>
          </p:nvSpPr>
          <p:spPr bwMode="auto">
            <a:xfrm rot="10800000" flipH="1" flipV="1">
              <a:off x="3227" y="1571"/>
              <a:ext cx="1228" cy="1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52 w 21600"/>
                <a:gd name="T13" fmla="*/ 1895 h 21600"/>
                <a:gd name="T14" fmla="*/ 19648 w 21600"/>
                <a:gd name="T15" fmla="*/ 1970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87" y="21600"/>
                  </a:lnTo>
                  <a:lnTo>
                    <a:pt x="2131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ECEC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 sz="1350"/>
            </a:p>
          </p:txBody>
        </p:sp>
        <p:sp>
          <p:nvSpPr>
            <p:cNvPr id="14346" name="Rectangle 7"/>
            <p:cNvSpPr>
              <a:spLocks noChangeArrowheads="1"/>
            </p:cNvSpPr>
            <p:nvPr/>
          </p:nvSpPr>
          <p:spPr bwMode="auto">
            <a:xfrm>
              <a:off x="3168" y="1728"/>
              <a:ext cx="1305" cy="1960"/>
            </a:xfrm>
            <a:prstGeom prst="rect">
              <a:avLst/>
            </a:prstGeom>
            <a:solidFill>
              <a:srgbClr val="CECEC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BE" sz="1500"/>
            </a:p>
          </p:txBody>
        </p:sp>
        <p:sp>
          <p:nvSpPr>
            <p:cNvPr id="14347" name="Line 8"/>
            <p:cNvSpPr>
              <a:spLocks noChangeShapeType="1"/>
            </p:cNvSpPr>
            <p:nvPr/>
          </p:nvSpPr>
          <p:spPr bwMode="auto">
            <a:xfrm>
              <a:off x="3315" y="2019"/>
              <a:ext cx="1584" cy="0"/>
            </a:xfrm>
            <a:prstGeom prst="lin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BE" sz="1350"/>
            </a:p>
          </p:txBody>
        </p:sp>
        <p:sp>
          <p:nvSpPr>
            <p:cNvPr id="14348" name="Freeform 9"/>
            <p:cNvSpPr>
              <a:spLocks/>
            </p:cNvSpPr>
            <p:nvPr/>
          </p:nvSpPr>
          <p:spPr bwMode="auto">
            <a:xfrm>
              <a:off x="3236" y="2019"/>
              <a:ext cx="79" cy="178"/>
            </a:xfrm>
            <a:custGeom>
              <a:avLst/>
              <a:gdLst>
                <a:gd name="T0" fmla="*/ 62 w 85"/>
                <a:gd name="T1" fmla="*/ 0 h 155"/>
                <a:gd name="T2" fmla="*/ 59 w 85"/>
                <a:gd name="T3" fmla="*/ 0 h 155"/>
                <a:gd name="T4" fmla="*/ 64 w 85"/>
                <a:gd name="T5" fmla="*/ 0 h 155"/>
                <a:gd name="T6" fmla="*/ 60 w 85"/>
                <a:gd name="T7" fmla="*/ 0 h 155"/>
                <a:gd name="T8" fmla="*/ 55 w 85"/>
                <a:gd name="T9" fmla="*/ 0 h 155"/>
                <a:gd name="T10" fmla="*/ 51 w 85"/>
                <a:gd name="T11" fmla="*/ 1 h 155"/>
                <a:gd name="T12" fmla="*/ 46 w 85"/>
                <a:gd name="T13" fmla="*/ 3 h 155"/>
                <a:gd name="T14" fmla="*/ 41 w 85"/>
                <a:gd name="T15" fmla="*/ 9 h 155"/>
                <a:gd name="T16" fmla="*/ 36 w 85"/>
                <a:gd name="T17" fmla="*/ 15 h 155"/>
                <a:gd name="T18" fmla="*/ 31 w 85"/>
                <a:gd name="T19" fmla="*/ 15 h 155"/>
                <a:gd name="T20" fmla="*/ 29 w 85"/>
                <a:gd name="T21" fmla="*/ 23 h 155"/>
                <a:gd name="T22" fmla="*/ 24 w 85"/>
                <a:gd name="T23" fmla="*/ 29 h 155"/>
                <a:gd name="T24" fmla="*/ 19 w 85"/>
                <a:gd name="T25" fmla="*/ 33 h 155"/>
                <a:gd name="T26" fmla="*/ 18 w 85"/>
                <a:gd name="T27" fmla="*/ 41 h 155"/>
                <a:gd name="T28" fmla="*/ 15 w 85"/>
                <a:gd name="T29" fmla="*/ 51 h 155"/>
                <a:gd name="T30" fmla="*/ 9 w 85"/>
                <a:gd name="T31" fmla="*/ 54 h 155"/>
                <a:gd name="T32" fmla="*/ 7 w 85"/>
                <a:gd name="T33" fmla="*/ 63 h 155"/>
                <a:gd name="T34" fmla="*/ 6 w 85"/>
                <a:gd name="T35" fmla="*/ 72 h 155"/>
                <a:gd name="T36" fmla="*/ 5 w 85"/>
                <a:gd name="T37" fmla="*/ 78 h 155"/>
                <a:gd name="T38" fmla="*/ 3 w 85"/>
                <a:gd name="T39" fmla="*/ 91 h 155"/>
                <a:gd name="T40" fmla="*/ 2 w 85"/>
                <a:gd name="T41" fmla="*/ 100 h 155"/>
                <a:gd name="T42" fmla="*/ 0 w 85"/>
                <a:gd name="T43" fmla="*/ 109 h 155"/>
                <a:gd name="T44" fmla="*/ 0 w 85"/>
                <a:gd name="T45" fmla="*/ 118 h 155"/>
                <a:gd name="T46" fmla="*/ 0 w 85"/>
                <a:gd name="T47" fmla="*/ 126 h 155"/>
                <a:gd name="T48" fmla="*/ 2 w 85"/>
                <a:gd name="T49" fmla="*/ 136 h 155"/>
                <a:gd name="T50" fmla="*/ 5 w 85"/>
                <a:gd name="T51" fmla="*/ 142 h 155"/>
                <a:gd name="T52" fmla="*/ 6 w 85"/>
                <a:gd name="T53" fmla="*/ 150 h 155"/>
                <a:gd name="T54" fmla="*/ 7 w 85"/>
                <a:gd name="T55" fmla="*/ 160 h 155"/>
                <a:gd name="T56" fmla="*/ 9 w 85"/>
                <a:gd name="T57" fmla="*/ 168 h 155"/>
                <a:gd name="T58" fmla="*/ 11 w 85"/>
                <a:gd name="T59" fmla="*/ 177 h 155"/>
                <a:gd name="T60" fmla="*/ 15 w 85"/>
                <a:gd name="T61" fmla="*/ 186 h 155"/>
                <a:gd name="T62" fmla="*/ 18 w 85"/>
                <a:gd name="T63" fmla="*/ 195 h 155"/>
                <a:gd name="T64" fmla="*/ 20 w 85"/>
                <a:gd name="T65" fmla="*/ 202 h 155"/>
                <a:gd name="T66" fmla="*/ 24 w 85"/>
                <a:gd name="T67" fmla="*/ 208 h 155"/>
                <a:gd name="T68" fmla="*/ 29 w 85"/>
                <a:gd name="T69" fmla="*/ 215 h 155"/>
                <a:gd name="T70" fmla="*/ 33 w 85"/>
                <a:gd name="T71" fmla="*/ 220 h 155"/>
                <a:gd name="T72" fmla="*/ 38 w 85"/>
                <a:gd name="T73" fmla="*/ 224 h 155"/>
                <a:gd name="T74" fmla="*/ 43 w 85"/>
                <a:gd name="T75" fmla="*/ 227 h 155"/>
                <a:gd name="T76" fmla="*/ 47 w 85"/>
                <a:gd name="T77" fmla="*/ 229 h 155"/>
                <a:gd name="T78" fmla="*/ 52 w 85"/>
                <a:gd name="T79" fmla="*/ 232 h 155"/>
                <a:gd name="T80" fmla="*/ 57 w 85"/>
                <a:gd name="T81" fmla="*/ 233 h 155"/>
                <a:gd name="T82" fmla="*/ 62 w 85"/>
                <a:gd name="T83" fmla="*/ 233 h 155"/>
                <a:gd name="T84" fmla="*/ 67 w 85"/>
                <a:gd name="T85" fmla="*/ 233 h 155"/>
                <a:gd name="T86" fmla="*/ 67 w 85"/>
                <a:gd name="T87" fmla="*/ 232 h 1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5"/>
                <a:gd name="T133" fmla="*/ 0 h 155"/>
                <a:gd name="T134" fmla="*/ 85 w 85"/>
                <a:gd name="T135" fmla="*/ 155 h 1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5" h="155">
                  <a:moveTo>
                    <a:pt x="78" y="0"/>
                  </a:moveTo>
                  <a:lnTo>
                    <a:pt x="74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69" y="0"/>
                  </a:lnTo>
                  <a:lnTo>
                    <a:pt x="63" y="1"/>
                  </a:lnTo>
                  <a:lnTo>
                    <a:pt x="57" y="3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9" y="10"/>
                  </a:lnTo>
                  <a:lnTo>
                    <a:pt x="36" y="15"/>
                  </a:lnTo>
                  <a:lnTo>
                    <a:pt x="30" y="19"/>
                  </a:lnTo>
                  <a:lnTo>
                    <a:pt x="24" y="22"/>
                  </a:lnTo>
                  <a:lnTo>
                    <a:pt x="21" y="27"/>
                  </a:lnTo>
                  <a:lnTo>
                    <a:pt x="18" y="33"/>
                  </a:lnTo>
                  <a:lnTo>
                    <a:pt x="12" y="36"/>
                  </a:lnTo>
                  <a:lnTo>
                    <a:pt x="9" y="42"/>
                  </a:lnTo>
                  <a:lnTo>
                    <a:pt x="6" y="48"/>
                  </a:lnTo>
                  <a:lnTo>
                    <a:pt x="5" y="51"/>
                  </a:lnTo>
                  <a:lnTo>
                    <a:pt x="3" y="60"/>
                  </a:lnTo>
                  <a:lnTo>
                    <a:pt x="2" y="66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2" y="90"/>
                  </a:lnTo>
                  <a:lnTo>
                    <a:pt x="5" y="94"/>
                  </a:lnTo>
                  <a:lnTo>
                    <a:pt x="6" y="99"/>
                  </a:lnTo>
                  <a:lnTo>
                    <a:pt x="9" y="105"/>
                  </a:lnTo>
                  <a:lnTo>
                    <a:pt x="12" y="111"/>
                  </a:lnTo>
                  <a:lnTo>
                    <a:pt x="14" y="117"/>
                  </a:lnTo>
                  <a:lnTo>
                    <a:pt x="18" y="123"/>
                  </a:lnTo>
                  <a:lnTo>
                    <a:pt x="21" y="129"/>
                  </a:lnTo>
                  <a:lnTo>
                    <a:pt x="26" y="133"/>
                  </a:lnTo>
                  <a:lnTo>
                    <a:pt x="30" y="138"/>
                  </a:lnTo>
                  <a:lnTo>
                    <a:pt x="35" y="142"/>
                  </a:lnTo>
                  <a:lnTo>
                    <a:pt x="41" y="145"/>
                  </a:lnTo>
                  <a:lnTo>
                    <a:pt x="47" y="148"/>
                  </a:lnTo>
                  <a:lnTo>
                    <a:pt x="53" y="150"/>
                  </a:lnTo>
                  <a:lnTo>
                    <a:pt x="59" y="151"/>
                  </a:lnTo>
                  <a:lnTo>
                    <a:pt x="65" y="153"/>
                  </a:lnTo>
                  <a:lnTo>
                    <a:pt x="71" y="154"/>
                  </a:lnTo>
                  <a:lnTo>
                    <a:pt x="77" y="154"/>
                  </a:lnTo>
                  <a:lnTo>
                    <a:pt x="83" y="154"/>
                  </a:lnTo>
                  <a:lnTo>
                    <a:pt x="84" y="153"/>
                  </a:lnTo>
                </a:path>
              </a:pathLst>
            </a:custGeom>
            <a:noFill/>
            <a:ln w="762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4349" name="Line 10"/>
            <p:cNvSpPr>
              <a:spLocks noChangeShapeType="1"/>
            </p:cNvSpPr>
            <p:nvPr/>
          </p:nvSpPr>
          <p:spPr bwMode="auto">
            <a:xfrm>
              <a:off x="3316" y="2194"/>
              <a:ext cx="997" cy="3"/>
            </a:xfrm>
            <a:prstGeom prst="line">
              <a:avLst/>
            </a:prstGeom>
            <a:noFill/>
            <a:ln w="76200">
              <a:solidFill>
                <a:srgbClr val="8901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l-BE" sz="1350"/>
            </a:p>
          </p:txBody>
        </p:sp>
        <p:sp>
          <p:nvSpPr>
            <p:cNvPr id="14350" name="Line 11"/>
            <p:cNvSpPr>
              <a:spLocks noChangeShapeType="1"/>
            </p:cNvSpPr>
            <p:nvPr/>
          </p:nvSpPr>
          <p:spPr bwMode="auto">
            <a:xfrm>
              <a:off x="3324" y="2351"/>
              <a:ext cx="992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l-BE" sz="1350"/>
            </a:p>
          </p:txBody>
        </p:sp>
        <p:sp>
          <p:nvSpPr>
            <p:cNvPr id="14351" name="Freeform 12"/>
            <p:cNvSpPr>
              <a:spLocks/>
            </p:cNvSpPr>
            <p:nvPr/>
          </p:nvSpPr>
          <p:spPr bwMode="auto">
            <a:xfrm>
              <a:off x="3236" y="2351"/>
              <a:ext cx="88" cy="178"/>
            </a:xfrm>
            <a:custGeom>
              <a:avLst/>
              <a:gdLst>
                <a:gd name="T0" fmla="*/ 87 w 85"/>
                <a:gd name="T1" fmla="*/ 0 h 155"/>
                <a:gd name="T2" fmla="*/ 83 w 85"/>
                <a:gd name="T3" fmla="*/ 0 h 155"/>
                <a:gd name="T4" fmla="*/ 89 w 85"/>
                <a:gd name="T5" fmla="*/ 0 h 155"/>
                <a:gd name="T6" fmla="*/ 84 w 85"/>
                <a:gd name="T7" fmla="*/ 0 h 155"/>
                <a:gd name="T8" fmla="*/ 77 w 85"/>
                <a:gd name="T9" fmla="*/ 0 h 155"/>
                <a:gd name="T10" fmla="*/ 69 w 85"/>
                <a:gd name="T11" fmla="*/ 1 h 155"/>
                <a:gd name="T12" fmla="*/ 63 w 85"/>
                <a:gd name="T13" fmla="*/ 3 h 155"/>
                <a:gd name="T14" fmla="*/ 57 w 85"/>
                <a:gd name="T15" fmla="*/ 9 h 155"/>
                <a:gd name="T16" fmla="*/ 51 w 85"/>
                <a:gd name="T17" fmla="*/ 15 h 155"/>
                <a:gd name="T18" fmla="*/ 42 w 85"/>
                <a:gd name="T19" fmla="*/ 15 h 155"/>
                <a:gd name="T20" fmla="*/ 39 w 85"/>
                <a:gd name="T21" fmla="*/ 23 h 155"/>
                <a:gd name="T22" fmla="*/ 33 w 85"/>
                <a:gd name="T23" fmla="*/ 29 h 155"/>
                <a:gd name="T24" fmla="*/ 27 w 85"/>
                <a:gd name="T25" fmla="*/ 33 h 155"/>
                <a:gd name="T26" fmla="*/ 24 w 85"/>
                <a:gd name="T27" fmla="*/ 41 h 155"/>
                <a:gd name="T28" fmla="*/ 21 w 85"/>
                <a:gd name="T29" fmla="*/ 51 h 155"/>
                <a:gd name="T30" fmla="*/ 12 w 85"/>
                <a:gd name="T31" fmla="*/ 54 h 155"/>
                <a:gd name="T32" fmla="*/ 9 w 85"/>
                <a:gd name="T33" fmla="*/ 63 h 155"/>
                <a:gd name="T34" fmla="*/ 6 w 85"/>
                <a:gd name="T35" fmla="*/ 72 h 155"/>
                <a:gd name="T36" fmla="*/ 5 w 85"/>
                <a:gd name="T37" fmla="*/ 78 h 155"/>
                <a:gd name="T38" fmla="*/ 3 w 85"/>
                <a:gd name="T39" fmla="*/ 91 h 155"/>
                <a:gd name="T40" fmla="*/ 2 w 85"/>
                <a:gd name="T41" fmla="*/ 100 h 155"/>
                <a:gd name="T42" fmla="*/ 0 w 85"/>
                <a:gd name="T43" fmla="*/ 109 h 155"/>
                <a:gd name="T44" fmla="*/ 0 w 85"/>
                <a:gd name="T45" fmla="*/ 118 h 155"/>
                <a:gd name="T46" fmla="*/ 0 w 85"/>
                <a:gd name="T47" fmla="*/ 126 h 155"/>
                <a:gd name="T48" fmla="*/ 2 w 85"/>
                <a:gd name="T49" fmla="*/ 136 h 155"/>
                <a:gd name="T50" fmla="*/ 5 w 85"/>
                <a:gd name="T51" fmla="*/ 142 h 155"/>
                <a:gd name="T52" fmla="*/ 6 w 85"/>
                <a:gd name="T53" fmla="*/ 150 h 155"/>
                <a:gd name="T54" fmla="*/ 9 w 85"/>
                <a:gd name="T55" fmla="*/ 160 h 155"/>
                <a:gd name="T56" fmla="*/ 12 w 85"/>
                <a:gd name="T57" fmla="*/ 168 h 155"/>
                <a:gd name="T58" fmla="*/ 14 w 85"/>
                <a:gd name="T59" fmla="*/ 177 h 155"/>
                <a:gd name="T60" fmla="*/ 21 w 85"/>
                <a:gd name="T61" fmla="*/ 186 h 155"/>
                <a:gd name="T62" fmla="*/ 24 w 85"/>
                <a:gd name="T63" fmla="*/ 195 h 155"/>
                <a:gd name="T64" fmla="*/ 29 w 85"/>
                <a:gd name="T65" fmla="*/ 202 h 155"/>
                <a:gd name="T66" fmla="*/ 33 w 85"/>
                <a:gd name="T67" fmla="*/ 208 h 155"/>
                <a:gd name="T68" fmla="*/ 38 w 85"/>
                <a:gd name="T69" fmla="*/ 215 h 155"/>
                <a:gd name="T70" fmla="*/ 45 w 85"/>
                <a:gd name="T71" fmla="*/ 220 h 155"/>
                <a:gd name="T72" fmla="*/ 53 w 85"/>
                <a:gd name="T73" fmla="*/ 224 h 155"/>
                <a:gd name="T74" fmla="*/ 59 w 85"/>
                <a:gd name="T75" fmla="*/ 227 h 155"/>
                <a:gd name="T76" fmla="*/ 65 w 85"/>
                <a:gd name="T77" fmla="*/ 229 h 155"/>
                <a:gd name="T78" fmla="*/ 71 w 85"/>
                <a:gd name="T79" fmla="*/ 232 h 155"/>
                <a:gd name="T80" fmla="*/ 80 w 85"/>
                <a:gd name="T81" fmla="*/ 233 h 155"/>
                <a:gd name="T82" fmla="*/ 86 w 85"/>
                <a:gd name="T83" fmla="*/ 233 h 155"/>
                <a:gd name="T84" fmla="*/ 92 w 85"/>
                <a:gd name="T85" fmla="*/ 233 h 155"/>
                <a:gd name="T86" fmla="*/ 93 w 85"/>
                <a:gd name="T87" fmla="*/ 232 h 1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5"/>
                <a:gd name="T133" fmla="*/ 0 h 155"/>
                <a:gd name="T134" fmla="*/ 85 w 85"/>
                <a:gd name="T135" fmla="*/ 155 h 1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5" h="155">
                  <a:moveTo>
                    <a:pt x="78" y="0"/>
                  </a:moveTo>
                  <a:lnTo>
                    <a:pt x="74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69" y="0"/>
                  </a:lnTo>
                  <a:lnTo>
                    <a:pt x="63" y="1"/>
                  </a:lnTo>
                  <a:lnTo>
                    <a:pt x="57" y="3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9" y="10"/>
                  </a:lnTo>
                  <a:lnTo>
                    <a:pt x="36" y="15"/>
                  </a:lnTo>
                  <a:lnTo>
                    <a:pt x="30" y="19"/>
                  </a:lnTo>
                  <a:lnTo>
                    <a:pt x="24" y="22"/>
                  </a:lnTo>
                  <a:lnTo>
                    <a:pt x="21" y="27"/>
                  </a:lnTo>
                  <a:lnTo>
                    <a:pt x="18" y="33"/>
                  </a:lnTo>
                  <a:lnTo>
                    <a:pt x="12" y="36"/>
                  </a:lnTo>
                  <a:lnTo>
                    <a:pt x="9" y="42"/>
                  </a:lnTo>
                  <a:lnTo>
                    <a:pt x="6" y="48"/>
                  </a:lnTo>
                  <a:lnTo>
                    <a:pt x="5" y="51"/>
                  </a:lnTo>
                  <a:lnTo>
                    <a:pt x="3" y="60"/>
                  </a:lnTo>
                  <a:lnTo>
                    <a:pt x="2" y="66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2" y="90"/>
                  </a:lnTo>
                  <a:lnTo>
                    <a:pt x="5" y="94"/>
                  </a:lnTo>
                  <a:lnTo>
                    <a:pt x="6" y="99"/>
                  </a:lnTo>
                  <a:lnTo>
                    <a:pt x="9" y="105"/>
                  </a:lnTo>
                  <a:lnTo>
                    <a:pt x="12" y="111"/>
                  </a:lnTo>
                  <a:lnTo>
                    <a:pt x="14" y="117"/>
                  </a:lnTo>
                  <a:lnTo>
                    <a:pt x="18" y="123"/>
                  </a:lnTo>
                  <a:lnTo>
                    <a:pt x="21" y="129"/>
                  </a:lnTo>
                  <a:lnTo>
                    <a:pt x="26" y="133"/>
                  </a:lnTo>
                  <a:lnTo>
                    <a:pt x="30" y="138"/>
                  </a:lnTo>
                  <a:lnTo>
                    <a:pt x="35" y="142"/>
                  </a:lnTo>
                  <a:lnTo>
                    <a:pt x="41" y="145"/>
                  </a:lnTo>
                  <a:lnTo>
                    <a:pt x="47" y="148"/>
                  </a:lnTo>
                  <a:lnTo>
                    <a:pt x="53" y="150"/>
                  </a:lnTo>
                  <a:lnTo>
                    <a:pt x="59" y="151"/>
                  </a:lnTo>
                  <a:lnTo>
                    <a:pt x="65" y="153"/>
                  </a:lnTo>
                  <a:lnTo>
                    <a:pt x="71" y="154"/>
                  </a:lnTo>
                  <a:lnTo>
                    <a:pt x="77" y="154"/>
                  </a:lnTo>
                  <a:lnTo>
                    <a:pt x="83" y="154"/>
                  </a:lnTo>
                  <a:lnTo>
                    <a:pt x="84" y="153"/>
                  </a:lnTo>
                </a:path>
              </a:pathLst>
            </a:custGeom>
            <a:noFill/>
            <a:ln w="7620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4352" name="Freeform 13"/>
            <p:cNvSpPr>
              <a:spLocks/>
            </p:cNvSpPr>
            <p:nvPr/>
          </p:nvSpPr>
          <p:spPr bwMode="auto">
            <a:xfrm>
              <a:off x="4297" y="2194"/>
              <a:ext cx="78" cy="157"/>
            </a:xfrm>
            <a:custGeom>
              <a:avLst/>
              <a:gdLst>
                <a:gd name="T0" fmla="*/ 6 w 85"/>
                <a:gd name="T1" fmla="*/ 0 h 155"/>
                <a:gd name="T2" fmla="*/ 7 w 85"/>
                <a:gd name="T3" fmla="*/ 0 h 155"/>
                <a:gd name="T4" fmla="*/ 4 w 85"/>
                <a:gd name="T5" fmla="*/ 0 h 155"/>
                <a:gd name="T6" fmla="*/ 6 w 85"/>
                <a:gd name="T7" fmla="*/ 0 h 155"/>
                <a:gd name="T8" fmla="*/ 12 w 85"/>
                <a:gd name="T9" fmla="*/ 0 h 155"/>
                <a:gd name="T10" fmla="*/ 16 w 85"/>
                <a:gd name="T11" fmla="*/ 1 h 155"/>
                <a:gd name="T12" fmla="*/ 21 w 85"/>
                <a:gd name="T13" fmla="*/ 3 h 155"/>
                <a:gd name="T14" fmla="*/ 26 w 85"/>
                <a:gd name="T15" fmla="*/ 6 h 155"/>
                <a:gd name="T16" fmla="*/ 30 w 85"/>
                <a:gd name="T17" fmla="*/ 10 h 155"/>
                <a:gd name="T18" fmla="*/ 35 w 85"/>
                <a:gd name="T19" fmla="*/ 10 h 155"/>
                <a:gd name="T20" fmla="*/ 37 w 85"/>
                <a:gd name="T21" fmla="*/ 15 h 155"/>
                <a:gd name="T22" fmla="*/ 42 w 85"/>
                <a:gd name="T23" fmla="*/ 19 h 155"/>
                <a:gd name="T24" fmla="*/ 46 w 85"/>
                <a:gd name="T25" fmla="*/ 22 h 155"/>
                <a:gd name="T26" fmla="*/ 49 w 85"/>
                <a:gd name="T27" fmla="*/ 27 h 155"/>
                <a:gd name="T28" fmla="*/ 51 w 85"/>
                <a:gd name="T29" fmla="*/ 33 h 155"/>
                <a:gd name="T30" fmla="*/ 56 w 85"/>
                <a:gd name="T31" fmla="*/ 36 h 155"/>
                <a:gd name="T32" fmla="*/ 58 w 85"/>
                <a:gd name="T33" fmla="*/ 45 h 155"/>
                <a:gd name="T34" fmla="*/ 61 w 85"/>
                <a:gd name="T35" fmla="*/ 51 h 155"/>
                <a:gd name="T36" fmla="*/ 61 w 85"/>
                <a:gd name="T37" fmla="*/ 54 h 155"/>
                <a:gd name="T38" fmla="*/ 62 w 85"/>
                <a:gd name="T39" fmla="*/ 63 h 155"/>
                <a:gd name="T40" fmla="*/ 63 w 85"/>
                <a:gd name="T41" fmla="*/ 69 h 155"/>
                <a:gd name="T42" fmla="*/ 65 w 85"/>
                <a:gd name="T43" fmla="*/ 75 h 155"/>
                <a:gd name="T44" fmla="*/ 65 w 85"/>
                <a:gd name="T45" fmla="*/ 81 h 155"/>
                <a:gd name="T46" fmla="*/ 65 w 85"/>
                <a:gd name="T47" fmla="*/ 87 h 155"/>
                <a:gd name="T48" fmla="*/ 63 w 85"/>
                <a:gd name="T49" fmla="*/ 93 h 155"/>
                <a:gd name="T50" fmla="*/ 61 w 85"/>
                <a:gd name="T51" fmla="*/ 97 h 155"/>
                <a:gd name="T52" fmla="*/ 61 w 85"/>
                <a:gd name="T53" fmla="*/ 102 h 155"/>
                <a:gd name="T54" fmla="*/ 58 w 85"/>
                <a:gd name="T55" fmla="*/ 108 h 155"/>
                <a:gd name="T56" fmla="*/ 56 w 85"/>
                <a:gd name="T57" fmla="*/ 114 h 155"/>
                <a:gd name="T58" fmla="*/ 54 w 85"/>
                <a:gd name="T59" fmla="*/ 123 h 155"/>
                <a:gd name="T60" fmla="*/ 51 w 85"/>
                <a:gd name="T61" fmla="*/ 129 h 155"/>
                <a:gd name="T62" fmla="*/ 49 w 85"/>
                <a:gd name="T63" fmla="*/ 135 h 155"/>
                <a:gd name="T64" fmla="*/ 45 w 85"/>
                <a:gd name="T65" fmla="*/ 139 h 155"/>
                <a:gd name="T66" fmla="*/ 42 w 85"/>
                <a:gd name="T67" fmla="*/ 144 h 155"/>
                <a:gd name="T68" fmla="*/ 38 w 85"/>
                <a:gd name="T69" fmla="*/ 148 h 155"/>
                <a:gd name="T70" fmla="*/ 33 w 85"/>
                <a:gd name="T71" fmla="*/ 151 h 155"/>
                <a:gd name="T72" fmla="*/ 28 w 85"/>
                <a:gd name="T73" fmla="*/ 154 h 155"/>
                <a:gd name="T74" fmla="*/ 24 w 85"/>
                <a:gd name="T75" fmla="*/ 156 h 155"/>
                <a:gd name="T76" fmla="*/ 19 w 85"/>
                <a:gd name="T77" fmla="*/ 157 h 155"/>
                <a:gd name="T78" fmla="*/ 15 w 85"/>
                <a:gd name="T79" fmla="*/ 159 h 155"/>
                <a:gd name="T80" fmla="*/ 10 w 85"/>
                <a:gd name="T81" fmla="*/ 160 h 155"/>
                <a:gd name="T82" fmla="*/ 6 w 85"/>
                <a:gd name="T83" fmla="*/ 160 h 155"/>
                <a:gd name="T84" fmla="*/ 1 w 85"/>
                <a:gd name="T85" fmla="*/ 160 h 155"/>
                <a:gd name="T86" fmla="*/ 0 w 85"/>
                <a:gd name="T87" fmla="*/ 159 h 1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5"/>
                <a:gd name="T133" fmla="*/ 0 h 155"/>
                <a:gd name="T134" fmla="*/ 85 w 85"/>
                <a:gd name="T135" fmla="*/ 155 h 1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5" h="155">
                  <a:moveTo>
                    <a:pt x="6" y="0"/>
                  </a:moveTo>
                  <a:lnTo>
                    <a:pt x="1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1" y="1"/>
                  </a:lnTo>
                  <a:lnTo>
                    <a:pt x="27" y="3"/>
                  </a:lnTo>
                  <a:lnTo>
                    <a:pt x="33" y="6"/>
                  </a:lnTo>
                  <a:lnTo>
                    <a:pt x="39" y="10"/>
                  </a:lnTo>
                  <a:lnTo>
                    <a:pt x="45" y="10"/>
                  </a:lnTo>
                  <a:lnTo>
                    <a:pt x="48" y="15"/>
                  </a:lnTo>
                  <a:lnTo>
                    <a:pt x="54" y="19"/>
                  </a:lnTo>
                  <a:lnTo>
                    <a:pt x="60" y="22"/>
                  </a:lnTo>
                  <a:lnTo>
                    <a:pt x="63" y="27"/>
                  </a:lnTo>
                  <a:lnTo>
                    <a:pt x="66" y="33"/>
                  </a:lnTo>
                  <a:lnTo>
                    <a:pt x="72" y="36"/>
                  </a:lnTo>
                  <a:lnTo>
                    <a:pt x="75" y="42"/>
                  </a:lnTo>
                  <a:lnTo>
                    <a:pt x="78" y="48"/>
                  </a:lnTo>
                  <a:lnTo>
                    <a:pt x="79" y="51"/>
                  </a:lnTo>
                  <a:lnTo>
                    <a:pt x="81" y="60"/>
                  </a:lnTo>
                  <a:lnTo>
                    <a:pt x="82" y="66"/>
                  </a:lnTo>
                  <a:lnTo>
                    <a:pt x="84" y="72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79" y="94"/>
                  </a:lnTo>
                  <a:lnTo>
                    <a:pt x="78" y="99"/>
                  </a:lnTo>
                  <a:lnTo>
                    <a:pt x="75" y="105"/>
                  </a:lnTo>
                  <a:lnTo>
                    <a:pt x="72" y="111"/>
                  </a:lnTo>
                  <a:lnTo>
                    <a:pt x="70" y="117"/>
                  </a:lnTo>
                  <a:lnTo>
                    <a:pt x="66" y="123"/>
                  </a:lnTo>
                  <a:lnTo>
                    <a:pt x="63" y="129"/>
                  </a:lnTo>
                  <a:lnTo>
                    <a:pt x="58" y="133"/>
                  </a:lnTo>
                  <a:lnTo>
                    <a:pt x="54" y="138"/>
                  </a:lnTo>
                  <a:lnTo>
                    <a:pt x="49" y="142"/>
                  </a:lnTo>
                  <a:lnTo>
                    <a:pt x="43" y="145"/>
                  </a:lnTo>
                  <a:lnTo>
                    <a:pt x="37" y="148"/>
                  </a:lnTo>
                  <a:lnTo>
                    <a:pt x="31" y="150"/>
                  </a:lnTo>
                  <a:lnTo>
                    <a:pt x="25" y="151"/>
                  </a:lnTo>
                  <a:lnTo>
                    <a:pt x="19" y="153"/>
                  </a:lnTo>
                  <a:lnTo>
                    <a:pt x="13" y="154"/>
                  </a:lnTo>
                  <a:lnTo>
                    <a:pt x="7" y="154"/>
                  </a:lnTo>
                  <a:lnTo>
                    <a:pt x="1" y="154"/>
                  </a:lnTo>
                  <a:lnTo>
                    <a:pt x="0" y="153"/>
                  </a:lnTo>
                </a:path>
              </a:pathLst>
            </a:custGeom>
            <a:noFill/>
            <a:ln w="76200" cap="rnd">
              <a:solidFill>
                <a:srgbClr val="8901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4353" name="AutoShape 14"/>
            <p:cNvSpPr>
              <a:spLocks noChangeArrowheads="1"/>
            </p:cNvSpPr>
            <p:nvPr/>
          </p:nvSpPr>
          <p:spPr bwMode="auto">
            <a:xfrm rot="-5400000" flipH="1" flipV="1">
              <a:off x="3463" y="1444"/>
              <a:ext cx="81" cy="4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3 w 21600"/>
                <a:gd name="T13" fmla="*/ 4492 h 21600"/>
                <a:gd name="T14" fmla="*/ 17067 w 21600"/>
                <a:gd name="T15" fmla="*/ 1710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 sz="1350"/>
            </a:p>
          </p:txBody>
        </p:sp>
        <p:sp>
          <p:nvSpPr>
            <p:cNvPr id="14354" name="AutoShape 15"/>
            <p:cNvSpPr>
              <a:spLocks noChangeArrowheads="1"/>
            </p:cNvSpPr>
            <p:nvPr/>
          </p:nvSpPr>
          <p:spPr bwMode="auto">
            <a:xfrm rot="5400000" flipV="1">
              <a:off x="4126" y="1444"/>
              <a:ext cx="81" cy="4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3 w 21600"/>
                <a:gd name="T13" fmla="*/ 4492 h 21600"/>
                <a:gd name="T14" fmla="*/ 17067 w 21600"/>
                <a:gd name="T15" fmla="*/ 1710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 sz="1350"/>
            </a:p>
          </p:txBody>
        </p:sp>
        <p:sp>
          <p:nvSpPr>
            <p:cNvPr id="14355" name="AutoShape 16"/>
            <p:cNvSpPr>
              <a:spLocks noChangeArrowheads="1"/>
            </p:cNvSpPr>
            <p:nvPr/>
          </p:nvSpPr>
          <p:spPr bwMode="auto">
            <a:xfrm>
              <a:off x="3732" y="1636"/>
              <a:ext cx="208" cy="74"/>
            </a:xfrm>
            <a:prstGeom prst="plus">
              <a:avLst>
                <a:gd name="adj" fmla="val 49995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BE" sz="1500"/>
            </a:p>
          </p:txBody>
        </p:sp>
        <p:sp>
          <p:nvSpPr>
            <p:cNvPr id="14356" name="Rectangle 17"/>
            <p:cNvSpPr>
              <a:spLocks noChangeArrowheads="1"/>
            </p:cNvSpPr>
            <p:nvPr/>
          </p:nvSpPr>
          <p:spPr bwMode="auto">
            <a:xfrm>
              <a:off x="3008" y="3241"/>
              <a:ext cx="103" cy="26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BE" sz="1500"/>
            </a:p>
          </p:txBody>
        </p:sp>
        <p:sp>
          <p:nvSpPr>
            <p:cNvPr id="14357" name="AutoShape 18"/>
            <p:cNvSpPr>
              <a:spLocks noChangeArrowheads="1"/>
            </p:cNvSpPr>
            <p:nvPr/>
          </p:nvSpPr>
          <p:spPr bwMode="auto">
            <a:xfrm>
              <a:off x="2964" y="3517"/>
              <a:ext cx="202" cy="74"/>
            </a:xfrm>
            <a:prstGeom prst="octagon">
              <a:avLst>
                <a:gd name="adj" fmla="val 42852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BE" sz="1500"/>
            </a:p>
          </p:txBody>
        </p:sp>
        <p:sp>
          <p:nvSpPr>
            <p:cNvPr id="14358" name="Freeform 19"/>
            <p:cNvSpPr>
              <a:spLocks/>
            </p:cNvSpPr>
            <p:nvPr/>
          </p:nvSpPr>
          <p:spPr bwMode="auto">
            <a:xfrm>
              <a:off x="3060" y="3596"/>
              <a:ext cx="144" cy="84"/>
            </a:xfrm>
            <a:custGeom>
              <a:avLst/>
              <a:gdLst>
                <a:gd name="T0" fmla="*/ 0 w 157"/>
                <a:gd name="T1" fmla="*/ 0 h 73"/>
                <a:gd name="T2" fmla="*/ 0 w 157"/>
                <a:gd name="T3" fmla="*/ 54 h 73"/>
                <a:gd name="T4" fmla="*/ 9 w 157"/>
                <a:gd name="T5" fmla="*/ 110 h 73"/>
                <a:gd name="T6" fmla="*/ 37 w 157"/>
                <a:gd name="T7" fmla="*/ 110 h 73"/>
                <a:gd name="T8" fmla="*/ 65 w 157"/>
                <a:gd name="T9" fmla="*/ 110 h 73"/>
                <a:gd name="T10" fmla="*/ 93 w 157"/>
                <a:gd name="T11" fmla="*/ 110 h 73"/>
                <a:gd name="T12" fmla="*/ 120 w 157"/>
                <a:gd name="T13" fmla="*/ 110 h 73"/>
                <a:gd name="T14" fmla="*/ 102 w 157"/>
                <a:gd name="T15" fmla="*/ 11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73"/>
                <a:gd name="T26" fmla="*/ 157 w 157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73">
                  <a:moveTo>
                    <a:pt x="0" y="0"/>
                  </a:moveTo>
                  <a:lnTo>
                    <a:pt x="0" y="36"/>
                  </a:lnTo>
                  <a:lnTo>
                    <a:pt x="12" y="72"/>
                  </a:lnTo>
                  <a:lnTo>
                    <a:pt x="48" y="72"/>
                  </a:lnTo>
                  <a:lnTo>
                    <a:pt x="84" y="72"/>
                  </a:lnTo>
                  <a:lnTo>
                    <a:pt x="120" y="72"/>
                  </a:lnTo>
                  <a:lnTo>
                    <a:pt x="156" y="72"/>
                  </a:lnTo>
                  <a:lnTo>
                    <a:pt x="132" y="72"/>
                  </a:lnTo>
                </a:path>
              </a:pathLst>
            </a:custGeom>
            <a:noFill/>
            <a:ln w="76200" cap="rnd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4359" name="Rectangle 20"/>
            <p:cNvSpPr>
              <a:spLocks noChangeArrowheads="1"/>
            </p:cNvSpPr>
            <p:nvPr/>
          </p:nvSpPr>
          <p:spPr bwMode="auto">
            <a:xfrm>
              <a:off x="3096" y="1802"/>
              <a:ext cx="1352" cy="7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BE" sz="1500"/>
            </a:p>
          </p:txBody>
        </p:sp>
        <p:sp>
          <p:nvSpPr>
            <p:cNvPr id="14360" name="Rectangle 21"/>
            <p:cNvSpPr>
              <a:spLocks noChangeArrowheads="1"/>
            </p:cNvSpPr>
            <p:nvPr/>
          </p:nvSpPr>
          <p:spPr bwMode="auto">
            <a:xfrm>
              <a:off x="3060" y="1802"/>
              <a:ext cx="51" cy="148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BE" sz="1500"/>
            </a:p>
          </p:txBody>
        </p:sp>
        <p:sp>
          <p:nvSpPr>
            <p:cNvPr id="14361" name="AutoShape 22"/>
            <p:cNvSpPr>
              <a:spLocks noChangeArrowheads="1"/>
            </p:cNvSpPr>
            <p:nvPr/>
          </p:nvSpPr>
          <p:spPr bwMode="auto">
            <a:xfrm flipV="1">
              <a:off x="3557" y="1876"/>
              <a:ext cx="56" cy="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29 w 21600"/>
                <a:gd name="T13" fmla="*/ 4320 h 21600"/>
                <a:gd name="T14" fmla="*/ 16971 w 21600"/>
                <a:gd name="T15" fmla="*/ 172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 sz="1350"/>
            </a:p>
          </p:txBody>
        </p:sp>
        <p:sp>
          <p:nvSpPr>
            <p:cNvPr id="14362" name="AutoShape 23"/>
            <p:cNvSpPr>
              <a:spLocks noChangeArrowheads="1"/>
            </p:cNvSpPr>
            <p:nvPr/>
          </p:nvSpPr>
          <p:spPr bwMode="auto">
            <a:xfrm flipV="1">
              <a:off x="3690" y="1876"/>
              <a:ext cx="56" cy="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29 w 21600"/>
                <a:gd name="T13" fmla="*/ 4320 h 21600"/>
                <a:gd name="T14" fmla="*/ 16971 w 21600"/>
                <a:gd name="T15" fmla="*/ 172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 sz="1350"/>
            </a:p>
          </p:txBody>
        </p:sp>
        <p:sp>
          <p:nvSpPr>
            <p:cNvPr id="14363" name="AutoShape 24"/>
            <p:cNvSpPr>
              <a:spLocks noChangeArrowheads="1"/>
            </p:cNvSpPr>
            <p:nvPr/>
          </p:nvSpPr>
          <p:spPr bwMode="auto">
            <a:xfrm flipV="1">
              <a:off x="3947" y="1884"/>
              <a:ext cx="5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29 w 21600"/>
                <a:gd name="T13" fmla="*/ 4800 h 21600"/>
                <a:gd name="T14" fmla="*/ 16971 w 21600"/>
                <a:gd name="T15" fmla="*/ 174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 sz="1350"/>
            </a:p>
          </p:txBody>
        </p:sp>
        <p:sp>
          <p:nvSpPr>
            <p:cNvPr id="14364" name="AutoShape 25"/>
            <p:cNvSpPr>
              <a:spLocks noChangeArrowheads="1"/>
            </p:cNvSpPr>
            <p:nvPr/>
          </p:nvSpPr>
          <p:spPr bwMode="auto">
            <a:xfrm flipV="1">
              <a:off x="4052" y="1884"/>
              <a:ext cx="5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29 w 21600"/>
                <a:gd name="T13" fmla="*/ 4800 h 21600"/>
                <a:gd name="T14" fmla="*/ 16971 w 21600"/>
                <a:gd name="T15" fmla="*/ 174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 sz="1350"/>
            </a:p>
          </p:txBody>
        </p:sp>
        <p:sp>
          <p:nvSpPr>
            <p:cNvPr id="14365" name="AutoShape 26"/>
            <p:cNvSpPr>
              <a:spLocks noChangeArrowheads="1"/>
            </p:cNvSpPr>
            <p:nvPr/>
          </p:nvSpPr>
          <p:spPr bwMode="auto">
            <a:xfrm flipV="1">
              <a:off x="3375" y="1884"/>
              <a:ext cx="5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29 w 21600"/>
                <a:gd name="T13" fmla="*/ 4800 h 21600"/>
                <a:gd name="T14" fmla="*/ 16971 w 21600"/>
                <a:gd name="T15" fmla="*/ 174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 sz="1350"/>
            </a:p>
          </p:txBody>
        </p:sp>
        <p:sp>
          <p:nvSpPr>
            <p:cNvPr id="14366" name="AutoShape 27"/>
            <p:cNvSpPr>
              <a:spLocks noChangeArrowheads="1"/>
            </p:cNvSpPr>
            <p:nvPr/>
          </p:nvSpPr>
          <p:spPr bwMode="auto">
            <a:xfrm flipV="1">
              <a:off x="3260" y="1884"/>
              <a:ext cx="5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29 w 21600"/>
                <a:gd name="T13" fmla="*/ 4800 h 21600"/>
                <a:gd name="T14" fmla="*/ 16971 w 21600"/>
                <a:gd name="T15" fmla="*/ 174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 sz="1350"/>
            </a:p>
          </p:txBody>
        </p:sp>
        <p:sp>
          <p:nvSpPr>
            <p:cNvPr id="14367" name="AutoShape 28"/>
            <p:cNvSpPr>
              <a:spLocks noChangeArrowheads="1"/>
            </p:cNvSpPr>
            <p:nvPr/>
          </p:nvSpPr>
          <p:spPr bwMode="auto">
            <a:xfrm flipV="1">
              <a:off x="4270" y="1891"/>
              <a:ext cx="56" cy="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29 w 21600"/>
                <a:gd name="T13" fmla="*/ 4320 h 21600"/>
                <a:gd name="T14" fmla="*/ 16971 w 21600"/>
                <a:gd name="T15" fmla="*/ 172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 sz="1350"/>
            </a:p>
          </p:txBody>
        </p:sp>
        <p:sp>
          <p:nvSpPr>
            <p:cNvPr id="14368" name="AutoShape 29"/>
            <p:cNvSpPr>
              <a:spLocks noChangeArrowheads="1"/>
            </p:cNvSpPr>
            <p:nvPr/>
          </p:nvSpPr>
          <p:spPr bwMode="auto">
            <a:xfrm flipV="1">
              <a:off x="4383" y="1891"/>
              <a:ext cx="56" cy="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29 w 21600"/>
                <a:gd name="T13" fmla="*/ 4320 h 21600"/>
                <a:gd name="T14" fmla="*/ 16971 w 21600"/>
                <a:gd name="T15" fmla="*/ 172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 sz="1350"/>
            </a:p>
          </p:txBody>
        </p:sp>
        <p:sp>
          <p:nvSpPr>
            <p:cNvPr id="14369" name="Rectangle 30" descr="Outlined diamond"/>
            <p:cNvSpPr>
              <a:spLocks noChangeArrowheads="1"/>
            </p:cNvSpPr>
            <p:nvPr/>
          </p:nvSpPr>
          <p:spPr bwMode="auto">
            <a:xfrm>
              <a:off x="3227" y="2754"/>
              <a:ext cx="1217" cy="514"/>
            </a:xfrm>
            <a:prstGeom prst="rect">
              <a:avLst/>
            </a:prstGeom>
            <a:pattFill prst="openDmnd">
              <a:fgClr>
                <a:schemeClr val="tx2"/>
              </a:fgClr>
              <a:bgClr>
                <a:schemeClr val="bg2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BE" sz="1500"/>
            </a:p>
          </p:txBody>
        </p:sp>
        <p:sp>
          <p:nvSpPr>
            <p:cNvPr id="14370" name="Line 31"/>
            <p:cNvSpPr>
              <a:spLocks noChangeShapeType="1"/>
            </p:cNvSpPr>
            <p:nvPr/>
          </p:nvSpPr>
          <p:spPr bwMode="auto">
            <a:xfrm>
              <a:off x="3805" y="2761"/>
              <a:ext cx="0" cy="5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l-BE" sz="1350"/>
            </a:p>
          </p:txBody>
        </p:sp>
        <p:sp>
          <p:nvSpPr>
            <p:cNvPr id="14371" name="Rectangle 32"/>
            <p:cNvSpPr>
              <a:spLocks noChangeArrowheads="1"/>
            </p:cNvSpPr>
            <p:nvPr/>
          </p:nvSpPr>
          <p:spPr bwMode="auto">
            <a:xfrm>
              <a:off x="4500" y="2756"/>
              <a:ext cx="14" cy="517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BE" sz="1500"/>
            </a:p>
          </p:txBody>
        </p:sp>
        <p:sp>
          <p:nvSpPr>
            <p:cNvPr id="14372" name="Rectangle 33"/>
            <p:cNvSpPr>
              <a:spLocks noChangeArrowheads="1"/>
            </p:cNvSpPr>
            <p:nvPr/>
          </p:nvSpPr>
          <p:spPr bwMode="auto">
            <a:xfrm>
              <a:off x="3157" y="2750"/>
              <a:ext cx="15" cy="51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BE" sz="1500"/>
            </a:p>
          </p:txBody>
        </p:sp>
        <p:sp>
          <p:nvSpPr>
            <p:cNvPr id="14373" name="Line 34"/>
            <p:cNvSpPr>
              <a:spLocks noChangeShapeType="1"/>
            </p:cNvSpPr>
            <p:nvPr/>
          </p:nvSpPr>
          <p:spPr bwMode="auto">
            <a:xfrm>
              <a:off x="3324" y="2529"/>
              <a:ext cx="1575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l-BE" sz="1350"/>
            </a:p>
          </p:txBody>
        </p:sp>
        <p:sp>
          <p:nvSpPr>
            <p:cNvPr id="14374" name="Line 35"/>
            <p:cNvSpPr>
              <a:spLocks noChangeShapeType="1"/>
            </p:cNvSpPr>
            <p:nvPr/>
          </p:nvSpPr>
          <p:spPr bwMode="auto">
            <a:xfrm rot="10800000">
              <a:off x="4916" y="2019"/>
              <a:ext cx="1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l-BE" sz="1350"/>
            </a:p>
          </p:txBody>
        </p:sp>
        <p:sp>
          <p:nvSpPr>
            <p:cNvPr id="14375" name="Line 36"/>
            <p:cNvSpPr>
              <a:spLocks noChangeShapeType="1"/>
            </p:cNvSpPr>
            <p:nvPr/>
          </p:nvSpPr>
          <p:spPr bwMode="auto">
            <a:xfrm rot="10800000" flipH="1">
              <a:off x="4916" y="2517"/>
              <a:ext cx="1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l-BE" sz="1350"/>
            </a:p>
          </p:txBody>
        </p:sp>
        <p:sp>
          <p:nvSpPr>
            <p:cNvPr id="14376" name="AutoShape 37"/>
            <p:cNvSpPr>
              <a:spLocks noChangeArrowheads="1"/>
            </p:cNvSpPr>
            <p:nvPr/>
          </p:nvSpPr>
          <p:spPr bwMode="auto">
            <a:xfrm>
              <a:off x="4606" y="2849"/>
              <a:ext cx="265" cy="166"/>
            </a:xfrm>
            <a:prstGeom prst="leftArrow">
              <a:avLst>
                <a:gd name="adj1" fmla="val 50000"/>
                <a:gd name="adj2" fmla="val 39910"/>
              </a:avLst>
            </a:prstGeom>
            <a:solidFill>
              <a:srgbClr val="0066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BE" sz="1500"/>
            </a:p>
          </p:txBody>
        </p:sp>
        <p:sp>
          <p:nvSpPr>
            <p:cNvPr id="14377" name="AutoShape 38"/>
            <p:cNvSpPr>
              <a:spLocks noChangeArrowheads="1"/>
            </p:cNvSpPr>
            <p:nvPr/>
          </p:nvSpPr>
          <p:spPr bwMode="auto">
            <a:xfrm>
              <a:off x="4606" y="3070"/>
              <a:ext cx="265" cy="166"/>
            </a:xfrm>
            <a:prstGeom prst="leftArrow">
              <a:avLst>
                <a:gd name="adj1" fmla="val 50000"/>
                <a:gd name="adj2" fmla="val 39910"/>
              </a:avLst>
            </a:prstGeom>
            <a:solidFill>
              <a:srgbClr val="0066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BE" sz="1500"/>
            </a:p>
          </p:txBody>
        </p:sp>
        <p:sp>
          <p:nvSpPr>
            <p:cNvPr id="14378" name="AutoShape 39"/>
            <p:cNvSpPr>
              <a:spLocks noChangeArrowheads="1"/>
            </p:cNvSpPr>
            <p:nvPr/>
          </p:nvSpPr>
          <p:spPr bwMode="auto">
            <a:xfrm flipH="1">
              <a:off x="2750" y="2849"/>
              <a:ext cx="265" cy="166"/>
            </a:xfrm>
            <a:prstGeom prst="leftArrow">
              <a:avLst>
                <a:gd name="adj1" fmla="val 50000"/>
                <a:gd name="adj2" fmla="val 39910"/>
              </a:avLst>
            </a:prstGeom>
            <a:solidFill>
              <a:srgbClr val="0066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BE" sz="1500"/>
            </a:p>
          </p:txBody>
        </p:sp>
        <p:sp>
          <p:nvSpPr>
            <p:cNvPr id="14379" name="AutoShape 40"/>
            <p:cNvSpPr>
              <a:spLocks noChangeArrowheads="1"/>
            </p:cNvSpPr>
            <p:nvPr/>
          </p:nvSpPr>
          <p:spPr bwMode="auto">
            <a:xfrm flipH="1">
              <a:off x="2750" y="3070"/>
              <a:ext cx="265" cy="166"/>
            </a:xfrm>
            <a:prstGeom prst="leftArrow">
              <a:avLst>
                <a:gd name="adj1" fmla="val 50000"/>
                <a:gd name="adj2" fmla="val 39910"/>
              </a:avLst>
            </a:prstGeom>
            <a:solidFill>
              <a:srgbClr val="0066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BE" sz="1500"/>
            </a:p>
          </p:txBody>
        </p:sp>
        <p:sp>
          <p:nvSpPr>
            <p:cNvPr id="57" name="Text Box 41"/>
            <p:cNvSpPr txBox="1">
              <a:spLocks noChangeArrowheads="1"/>
            </p:cNvSpPr>
            <p:nvPr/>
          </p:nvSpPr>
          <p:spPr bwMode="auto">
            <a:xfrm>
              <a:off x="3349" y="2839"/>
              <a:ext cx="891" cy="3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Cool Dry</a:t>
              </a:r>
            </a:p>
            <a:p>
              <a:pPr algn="ctr">
                <a:defRPr/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Entering Air</a:t>
              </a:r>
            </a:p>
          </p:txBody>
        </p:sp>
        <p:sp>
          <p:nvSpPr>
            <p:cNvPr id="14381" name="AutoShape 42"/>
            <p:cNvSpPr>
              <a:spLocks noChangeArrowheads="1"/>
            </p:cNvSpPr>
            <p:nvPr/>
          </p:nvSpPr>
          <p:spPr bwMode="auto">
            <a:xfrm>
              <a:off x="3278" y="1207"/>
              <a:ext cx="97" cy="314"/>
            </a:xfrm>
            <a:prstGeom prst="upArrow">
              <a:avLst>
                <a:gd name="adj1" fmla="val 50472"/>
                <a:gd name="adj2" fmla="val 128615"/>
              </a:avLst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BE" sz="1500"/>
            </a:p>
          </p:txBody>
        </p:sp>
        <p:sp>
          <p:nvSpPr>
            <p:cNvPr id="14382" name="AutoShape 43"/>
            <p:cNvSpPr>
              <a:spLocks noChangeArrowheads="1"/>
            </p:cNvSpPr>
            <p:nvPr/>
          </p:nvSpPr>
          <p:spPr bwMode="auto">
            <a:xfrm>
              <a:off x="3517" y="1207"/>
              <a:ext cx="96" cy="314"/>
            </a:xfrm>
            <a:prstGeom prst="upArrow">
              <a:avLst>
                <a:gd name="adj1" fmla="val 50472"/>
                <a:gd name="adj2" fmla="val 129955"/>
              </a:avLst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BE" sz="1500"/>
            </a:p>
          </p:txBody>
        </p:sp>
        <p:sp>
          <p:nvSpPr>
            <p:cNvPr id="14383" name="AutoShape 44"/>
            <p:cNvSpPr>
              <a:spLocks noChangeArrowheads="1"/>
            </p:cNvSpPr>
            <p:nvPr/>
          </p:nvSpPr>
          <p:spPr bwMode="auto">
            <a:xfrm>
              <a:off x="4012" y="1207"/>
              <a:ext cx="96" cy="314"/>
            </a:xfrm>
            <a:prstGeom prst="upArrow">
              <a:avLst>
                <a:gd name="adj1" fmla="val 50472"/>
                <a:gd name="adj2" fmla="val 129955"/>
              </a:avLst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BE" sz="1500"/>
            </a:p>
          </p:txBody>
        </p:sp>
        <p:sp>
          <p:nvSpPr>
            <p:cNvPr id="14384" name="AutoShape 45"/>
            <p:cNvSpPr>
              <a:spLocks noChangeArrowheads="1"/>
            </p:cNvSpPr>
            <p:nvPr/>
          </p:nvSpPr>
          <p:spPr bwMode="auto">
            <a:xfrm>
              <a:off x="3746" y="1226"/>
              <a:ext cx="97" cy="313"/>
            </a:xfrm>
            <a:prstGeom prst="upArrow">
              <a:avLst>
                <a:gd name="adj1" fmla="val 50472"/>
                <a:gd name="adj2" fmla="val 128206"/>
              </a:avLst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BE" sz="1500"/>
            </a:p>
          </p:txBody>
        </p:sp>
        <p:sp>
          <p:nvSpPr>
            <p:cNvPr id="14385" name="AutoShape 46"/>
            <p:cNvSpPr>
              <a:spLocks noChangeArrowheads="1"/>
            </p:cNvSpPr>
            <p:nvPr/>
          </p:nvSpPr>
          <p:spPr bwMode="auto">
            <a:xfrm>
              <a:off x="4316" y="1226"/>
              <a:ext cx="96" cy="313"/>
            </a:xfrm>
            <a:prstGeom prst="upArrow">
              <a:avLst>
                <a:gd name="adj1" fmla="val 50472"/>
                <a:gd name="adj2" fmla="val 129541"/>
              </a:avLst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BE" sz="1500"/>
            </a:p>
          </p:txBody>
        </p:sp>
      </p:grpSp>
      <p:sp>
        <p:nvSpPr>
          <p:cNvPr id="64" name="Rectangle 2"/>
          <p:cNvSpPr>
            <a:spLocks noGrp="1" noChangeArrowheads="1"/>
          </p:cNvSpPr>
          <p:nvPr>
            <p:ph type="title"/>
          </p:nvPr>
        </p:nvSpPr>
        <p:spPr>
          <a:xfrm>
            <a:off x="1665497" y="-19740"/>
            <a:ext cx="5819775" cy="85725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Closed Circuit Coolers</a:t>
            </a:r>
          </a:p>
        </p:txBody>
      </p:sp>
    </p:spTree>
    <p:extLst>
      <p:ext uri="{BB962C8B-B14F-4D97-AF65-F5344CB8AC3E}">
        <p14:creationId xmlns:p14="http://schemas.microsoft.com/office/powerpoint/2010/main" val="1896934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123950"/>
            <a:ext cx="4648849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1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sz="3600" dirty="0" smtClean="0">
                <a:solidFill>
                  <a:srgbClr val="FFFF00"/>
                </a:solidFill>
              </a:rPr>
              <a:t>Dry operation -  Save water       Plume abatement 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nl-BE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EVAPCO Closed Circuit  </a:t>
            </a:r>
          </a:p>
          <a:p>
            <a:pPr algn="ctr"/>
            <a:r>
              <a:rPr lang="nl-BE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HYBRID</a:t>
            </a:r>
            <a:r>
              <a:rPr lang="nl-BE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Coolers Product line </a:t>
            </a:r>
            <a:endParaRPr lang="nl-B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529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2200" cap="none" dirty="0" smtClean="0">
                <a:solidFill>
                  <a:srgbClr val="0070C0"/>
                </a:solidFill>
                <a:effectLst/>
              </a:rPr>
              <a:t>Induced Draft with Axial Fans </a:t>
            </a:r>
            <a:endParaRPr lang="nl-BE" sz="2200" cap="none" dirty="0">
              <a:solidFill>
                <a:srgbClr val="0070C0"/>
              </a:solidFill>
              <a:effectLst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nl-BE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EVAPCO Closed Circuit  </a:t>
            </a:r>
          </a:p>
          <a:p>
            <a:pPr algn="ctr"/>
            <a:r>
              <a:rPr lang="nl-BE" sz="33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HYBRID</a:t>
            </a:r>
            <a:r>
              <a:rPr lang="nl-BE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Coolers Product line </a:t>
            </a:r>
            <a:endParaRPr lang="nl-BE" sz="3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950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37" y="66675"/>
            <a:ext cx="9144000" cy="656843"/>
          </a:xfrm>
        </p:spPr>
        <p:txBody>
          <a:bodyPr/>
          <a:lstStyle/>
          <a:p>
            <a:r>
              <a:rPr lang="nl-BE" dirty="0" smtClean="0"/>
              <a:t>Induced Draft with Axial Fans</a:t>
            </a:r>
            <a:endParaRPr lang="nl-B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1" b="93366" l="6116" r="90000">
                        <a14:foregroundMark x1="50909" y1="14239" x2="50909" y2="14239"/>
                        <a14:foregroundMark x1="63388" y1="42071" x2="63388" y2="42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41" y="871405"/>
            <a:ext cx="3179732" cy="32476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969" y="1528592"/>
            <a:ext cx="3106658" cy="3085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862" y="761618"/>
            <a:ext cx="3284425" cy="3686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93438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co-ATWB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6574" y="399875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co-ATWB-H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8678" y="444779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eco-ATWB-E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84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0530"/>
            <a:ext cx="9144000" cy="656843"/>
          </a:xfrm>
        </p:spPr>
        <p:txBody>
          <a:bodyPr>
            <a:normAutofit/>
          </a:bodyPr>
          <a:lstStyle/>
          <a:p>
            <a:r>
              <a:rPr lang="nl-BE" dirty="0" smtClean="0">
                <a:solidFill>
                  <a:srgbClr val="00FF00"/>
                </a:solidFill>
              </a:rPr>
              <a:t>Hybrid</a:t>
            </a:r>
            <a:r>
              <a:rPr lang="nl-BE" dirty="0" smtClean="0"/>
              <a:t> Closed Circuit Coolers with Axial Fans: eco-ATWB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9785" y="1885951"/>
            <a:ext cx="4191000" cy="761999"/>
          </a:xfrm>
        </p:spPr>
        <p:txBody>
          <a:bodyPr/>
          <a:lstStyle/>
          <a:p>
            <a:r>
              <a:rPr lang="nl-BE" b="1" i="1" dirty="0" smtClean="0"/>
              <a:t>CROSS</a:t>
            </a:r>
            <a:r>
              <a:rPr lang="nl-BE" sz="1400" dirty="0" smtClean="0"/>
              <a:t>COOL</a:t>
            </a:r>
            <a:r>
              <a:rPr lang="nl-BE" baseline="30000" dirty="0" smtClean="0"/>
              <a:t>TM</a:t>
            </a:r>
          </a:p>
          <a:p>
            <a:r>
              <a:rPr lang="nl-BE" dirty="0"/>
              <a:t>Ellipti-</a:t>
            </a:r>
            <a:r>
              <a:rPr lang="nl-BE" i="1" dirty="0"/>
              <a:t>fin</a:t>
            </a:r>
            <a:r>
              <a:rPr lang="nl-BE" i="1" dirty="0" smtClean="0"/>
              <a:t>®:</a:t>
            </a:r>
            <a:r>
              <a:rPr lang="nl-BE" dirty="0"/>
              <a:t>Extended surface </a:t>
            </a:r>
            <a:r>
              <a:rPr lang="nl-BE" dirty="0" smtClean="0"/>
              <a:t>coil</a:t>
            </a:r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81150"/>
            <a:ext cx="2987565" cy="31165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75365" y="3437196"/>
            <a:ext cx="3159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 dry switch points</a:t>
            </a:r>
          </a:p>
        </p:txBody>
      </p:sp>
      <p:sp>
        <p:nvSpPr>
          <p:cNvPr id="5" name="Down Arrow 4"/>
          <p:cNvSpPr/>
          <p:nvPr/>
        </p:nvSpPr>
        <p:spPr>
          <a:xfrm>
            <a:off x="6324600" y="2724150"/>
            <a:ext cx="330684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907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0530"/>
            <a:ext cx="9144000" cy="656843"/>
          </a:xfrm>
        </p:spPr>
        <p:txBody>
          <a:bodyPr>
            <a:normAutofit/>
          </a:bodyPr>
          <a:lstStyle/>
          <a:p>
            <a:r>
              <a:rPr lang="nl-BE" dirty="0" smtClean="0">
                <a:solidFill>
                  <a:srgbClr val="00FF00"/>
                </a:solidFill>
              </a:rPr>
              <a:t>Hybrid</a:t>
            </a:r>
            <a:r>
              <a:rPr lang="nl-BE" dirty="0" smtClean="0"/>
              <a:t> Closed Circuit Coolers with Axial Fans: eco-ATWB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9785" y="1885950"/>
            <a:ext cx="4191000" cy="3394075"/>
          </a:xfrm>
        </p:spPr>
        <p:txBody>
          <a:bodyPr/>
          <a:lstStyle/>
          <a:p>
            <a:r>
              <a:rPr lang="nl-BE" dirty="0" smtClean="0"/>
              <a:t>704 models</a:t>
            </a:r>
          </a:p>
          <a:p>
            <a:r>
              <a:rPr lang="nl-BE" dirty="0" smtClean="0"/>
              <a:t>42 – 10810 kW</a:t>
            </a:r>
          </a:p>
          <a:p>
            <a:r>
              <a:rPr lang="nl-BE" dirty="0" smtClean="0"/>
              <a:t>1,8 – 466 l/s</a:t>
            </a:r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81150"/>
            <a:ext cx="2987565" cy="311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2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37" y="83760"/>
            <a:ext cx="9144000" cy="656843"/>
          </a:xfrm>
        </p:spPr>
        <p:txBody>
          <a:bodyPr>
            <a:normAutofit/>
          </a:bodyPr>
          <a:lstStyle/>
          <a:p>
            <a:r>
              <a:rPr lang="nl-BE" dirty="0" smtClean="0">
                <a:solidFill>
                  <a:srgbClr val="00FF00"/>
                </a:solidFill>
              </a:rPr>
              <a:t>Hybrid</a:t>
            </a:r>
            <a:r>
              <a:rPr lang="nl-BE" dirty="0" smtClean="0"/>
              <a:t> Closed Circuit Coolers with Axial Fans: eco-ATWB-E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80236" y="1885951"/>
            <a:ext cx="4182763" cy="1676400"/>
          </a:xfrm>
        </p:spPr>
        <p:txBody>
          <a:bodyPr>
            <a:normAutofit/>
          </a:bodyPr>
          <a:lstStyle/>
          <a:p>
            <a:r>
              <a:rPr lang="nl-BE" b="1" i="1" dirty="0" smtClean="0"/>
              <a:t>CROSS</a:t>
            </a:r>
            <a:r>
              <a:rPr lang="nl-BE" sz="1400" dirty="0" smtClean="0"/>
              <a:t>COOL</a:t>
            </a:r>
            <a:r>
              <a:rPr lang="nl-BE" baseline="30000" dirty="0" smtClean="0"/>
              <a:t>TM</a:t>
            </a:r>
            <a:endParaRPr lang="nl-BE" dirty="0" smtClean="0"/>
          </a:p>
          <a:p>
            <a:r>
              <a:rPr lang="nl-BE" dirty="0" smtClean="0"/>
              <a:t>Ellipti-</a:t>
            </a:r>
            <a:r>
              <a:rPr lang="nl-BE" i="1" dirty="0" smtClean="0"/>
              <a:t>fin®: </a:t>
            </a:r>
            <a:r>
              <a:rPr lang="nl-BE" dirty="0" smtClean="0"/>
              <a:t>Extended surface coil</a:t>
            </a:r>
          </a:p>
          <a:p>
            <a:r>
              <a:rPr lang="nl-BE" dirty="0" smtClean="0"/>
              <a:t>Hybrid operation possible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81150"/>
            <a:ext cx="3124200" cy="31622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80236" y="3638550"/>
            <a:ext cx="4056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Reduced Water Consumption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473496" y="3105149"/>
            <a:ext cx="308304" cy="457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05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37" y="83760"/>
            <a:ext cx="9144000" cy="656843"/>
          </a:xfrm>
        </p:spPr>
        <p:txBody>
          <a:bodyPr>
            <a:normAutofit/>
          </a:bodyPr>
          <a:lstStyle/>
          <a:p>
            <a:r>
              <a:rPr lang="nl-BE" dirty="0" smtClean="0">
                <a:solidFill>
                  <a:srgbClr val="00FF00"/>
                </a:solidFill>
              </a:rPr>
              <a:t>Hybrid</a:t>
            </a:r>
            <a:r>
              <a:rPr lang="nl-BE" dirty="0" smtClean="0"/>
              <a:t> Closed Circuit Coolers with Axial Fans: eco-ATWB-E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80237" y="1885950"/>
            <a:ext cx="3505200" cy="3394075"/>
          </a:xfrm>
        </p:spPr>
        <p:txBody>
          <a:bodyPr/>
          <a:lstStyle/>
          <a:p>
            <a:r>
              <a:rPr lang="nl-BE" dirty="0" smtClean="0"/>
              <a:t>228 models</a:t>
            </a:r>
          </a:p>
          <a:p>
            <a:r>
              <a:rPr lang="nl-BE" dirty="0" smtClean="0"/>
              <a:t>377 – 2630 kW</a:t>
            </a:r>
          </a:p>
          <a:p>
            <a:r>
              <a:rPr lang="nl-BE" dirty="0" smtClean="0"/>
              <a:t>16,3 – 113 l/s</a:t>
            </a:r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81150"/>
            <a:ext cx="3124200" cy="31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1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37" y="133779"/>
            <a:ext cx="9144000" cy="542845"/>
          </a:xfrm>
        </p:spPr>
        <p:txBody>
          <a:bodyPr>
            <a:normAutofit/>
          </a:bodyPr>
          <a:lstStyle/>
          <a:p>
            <a:r>
              <a:rPr lang="nl-BE" dirty="0" smtClean="0">
                <a:solidFill>
                  <a:srgbClr val="00FF00"/>
                </a:solidFill>
              </a:rPr>
              <a:t>Hybrid</a:t>
            </a:r>
            <a:r>
              <a:rPr lang="nl-BE" dirty="0" smtClean="0"/>
              <a:t> Closed Circuit Coolers with Axial Fans: eco-ATWB-H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80237" y="1554482"/>
            <a:ext cx="4413108" cy="1398268"/>
          </a:xfrm>
        </p:spPr>
        <p:txBody>
          <a:bodyPr>
            <a:normAutofit/>
          </a:bodyPr>
          <a:lstStyle/>
          <a:p>
            <a:r>
              <a:rPr lang="nl-BE" b="1" i="1" dirty="0" smtClean="0"/>
              <a:t>CROSS</a:t>
            </a:r>
            <a:r>
              <a:rPr lang="nl-BE" sz="1400" dirty="0" smtClean="0"/>
              <a:t>COOL</a:t>
            </a:r>
            <a:r>
              <a:rPr lang="nl-BE" baseline="30000" dirty="0" smtClean="0"/>
              <a:t>TM</a:t>
            </a:r>
            <a:endParaRPr lang="nl-BE" dirty="0" smtClean="0"/>
          </a:p>
          <a:p>
            <a:r>
              <a:rPr lang="nl-BE" dirty="0"/>
              <a:t>Ellipti-</a:t>
            </a:r>
            <a:r>
              <a:rPr lang="nl-BE" i="1" dirty="0"/>
              <a:t>fin®</a:t>
            </a:r>
          </a:p>
          <a:p>
            <a:r>
              <a:rPr lang="nl-BE" b="1" dirty="0" smtClean="0"/>
              <a:t>ARID</a:t>
            </a:r>
            <a:r>
              <a:rPr lang="nl-BE" dirty="0" smtClean="0"/>
              <a:t>-</a:t>
            </a:r>
            <a:r>
              <a:rPr lang="nl-BE" i="1" dirty="0" smtClean="0"/>
              <a:t>fin Pak</a:t>
            </a:r>
            <a:r>
              <a:rPr lang="nl-BE" baseline="30000" dirty="0" smtClean="0"/>
              <a:t>TM</a:t>
            </a:r>
            <a:r>
              <a:rPr lang="nl-BE" dirty="0" smtClean="0"/>
              <a:t>: Dry cooling coil</a:t>
            </a:r>
          </a:p>
          <a:p>
            <a:r>
              <a:rPr lang="nl-BE" dirty="0"/>
              <a:t>Hybrid operation</a:t>
            </a:r>
          </a:p>
          <a:p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04950"/>
            <a:ext cx="3200400" cy="30560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80237" y="33337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Maximum dry switch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Optimized 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technology for increased water savings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Plume abatement </a:t>
            </a:r>
          </a:p>
        </p:txBody>
      </p:sp>
      <p:sp>
        <p:nvSpPr>
          <p:cNvPr id="7" name="Down Arrow 6"/>
          <p:cNvSpPr/>
          <p:nvPr/>
        </p:nvSpPr>
        <p:spPr>
          <a:xfrm>
            <a:off x="6447137" y="2876550"/>
            <a:ext cx="33965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41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37" y="133779"/>
            <a:ext cx="9144000" cy="542845"/>
          </a:xfrm>
        </p:spPr>
        <p:txBody>
          <a:bodyPr>
            <a:normAutofit/>
          </a:bodyPr>
          <a:lstStyle/>
          <a:p>
            <a:r>
              <a:rPr lang="nl-BE" dirty="0" smtClean="0">
                <a:solidFill>
                  <a:srgbClr val="00FF00"/>
                </a:solidFill>
              </a:rPr>
              <a:t>Hybrid</a:t>
            </a:r>
            <a:r>
              <a:rPr lang="nl-BE" dirty="0" smtClean="0"/>
              <a:t> Closed Circuit Coolers with Axial Fans: eco-ATWB-H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8492" y="1885950"/>
            <a:ext cx="4038600" cy="3394075"/>
          </a:xfrm>
        </p:spPr>
        <p:txBody>
          <a:bodyPr/>
          <a:lstStyle/>
          <a:p>
            <a:r>
              <a:rPr lang="nl-BE" dirty="0" smtClean="0"/>
              <a:t>2036 models</a:t>
            </a:r>
          </a:p>
          <a:p>
            <a:r>
              <a:rPr lang="nl-BE" dirty="0" smtClean="0"/>
              <a:t>250 – 4895 kW</a:t>
            </a:r>
          </a:p>
          <a:p>
            <a:r>
              <a:rPr lang="nl-BE" dirty="0" smtClean="0"/>
              <a:t>10,8 – 211 l/s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04950"/>
            <a:ext cx="3200400" cy="305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3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1" y="48713"/>
            <a:ext cx="5867399" cy="708471"/>
          </a:xfrm>
          <a:effectLst/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/>
              <a:t>Example Applications: </a:t>
            </a:r>
            <a:r>
              <a:rPr lang="en-US" dirty="0" smtClean="0"/>
              <a:t>Chillers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676400" y="1428750"/>
            <a:ext cx="5249008" cy="2467319"/>
            <a:chOff x="1744457" y="1581150"/>
            <a:chExt cx="5249008" cy="24673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4457" y="1581150"/>
              <a:ext cx="5249008" cy="246731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1000" y="2675290"/>
              <a:ext cx="1047896" cy="466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867890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2200" cap="none" dirty="0" smtClean="0">
                <a:solidFill>
                  <a:srgbClr val="0070C0"/>
                </a:solidFill>
              </a:rPr>
              <a:t>Forced Draft with Centrifugal Fans </a:t>
            </a:r>
            <a:endParaRPr lang="nl-BE" sz="2200" cap="none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nl-BE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EVAPCO Closed Circuit </a:t>
            </a:r>
          </a:p>
          <a:p>
            <a:pPr algn="ctr"/>
            <a:r>
              <a:rPr lang="nl-BE" sz="33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HYBRID</a:t>
            </a:r>
            <a:r>
              <a:rPr lang="nl-BE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Coolers Product line </a:t>
            </a:r>
            <a:endParaRPr lang="nl-BE" sz="3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795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37" y="66675"/>
            <a:ext cx="9144000" cy="656843"/>
          </a:xfrm>
        </p:spPr>
        <p:txBody>
          <a:bodyPr/>
          <a:lstStyle/>
          <a:p>
            <a:r>
              <a:rPr lang="nl-BE" dirty="0" smtClean="0">
                <a:solidFill>
                  <a:srgbClr val="00FF00"/>
                </a:solidFill>
              </a:rPr>
              <a:t>Hybrid</a:t>
            </a:r>
            <a:r>
              <a:rPr lang="nl-BE" dirty="0" smtClean="0"/>
              <a:t> Forced Draft with Centrifugal Fans</a:t>
            </a:r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76350"/>
            <a:ext cx="2286000" cy="2585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276350"/>
            <a:ext cx="2204577" cy="2542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8300" y="404547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LSWA-H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404547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LRW-H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51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37" y="76780"/>
            <a:ext cx="9144000" cy="656843"/>
          </a:xfrm>
        </p:spPr>
        <p:txBody>
          <a:bodyPr>
            <a:normAutofit/>
          </a:bodyPr>
          <a:lstStyle/>
          <a:p>
            <a:r>
              <a:rPr lang="nl-BE" dirty="0" smtClean="0">
                <a:solidFill>
                  <a:srgbClr val="00FF00"/>
                </a:solidFill>
              </a:rPr>
              <a:t>Hybrid</a:t>
            </a:r>
            <a:r>
              <a:rPr lang="nl-BE" dirty="0" smtClean="0"/>
              <a:t> Closed Circuit Coolers with Centrifugal Fans: LSWA-H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80236" y="1885951"/>
            <a:ext cx="4258963" cy="685800"/>
          </a:xfrm>
        </p:spPr>
        <p:txBody>
          <a:bodyPr/>
          <a:lstStyle/>
          <a:p>
            <a:r>
              <a:rPr lang="nl-BE" b="1" dirty="0" smtClean="0"/>
              <a:t>ARID</a:t>
            </a:r>
            <a:r>
              <a:rPr lang="nl-BE" dirty="0" smtClean="0"/>
              <a:t>-</a:t>
            </a:r>
            <a:r>
              <a:rPr lang="nl-BE" i="1" dirty="0" smtClean="0"/>
              <a:t>fin Pak</a:t>
            </a:r>
            <a:r>
              <a:rPr lang="nl-BE" baseline="30000" dirty="0" smtClean="0"/>
              <a:t>TM</a:t>
            </a:r>
            <a:r>
              <a:rPr lang="nl-BE" dirty="0" smtClean="0"/>
              <a:t>: Dry cooling coil</a:t>
            </a:r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76350"/>
            <a:ext cx="2667000" cy="31802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81600" y="2952750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High dry switch points</a:t>
            </a:r>
          </a:p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Hybrid operation</a:t>
            </a:r>
          </a:p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Reduced water consumption</a:t>
            </a:r>
          </a:p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Plume abatement</a:t>
            </a:r>
          </a:p>
        </p:txBody>
      </p:sp>
      <p:sp>
        <p:nvSpPr>
          <p:cNvPr id="5" name="Down Arrow 4"/>
          <p:cNvSpPr/>
          <p:nvPr/>
        </p:nvSpPr>
        <p:spPr>
          <a:xfrm>
            <a:off x="6324600" y="2343150"/>
            <a:ext cx="304800" cy="5233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694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37" y="76780"/>
            <a:ext cx="9144000" cy="656843"/>
          </a:xfrm>
        </p:spPr>
        <p:txBody>
          <a:bodyPr>
            <a:normAutofit/>
          </a:bodyPr>
          <a:lstStyle/>
          <a:p>
            <a:r>
              <a:rPr lang="nl-BE" dirty="0" smtClean="0">
                <a:solidFill>
                  <a:srgbClr val="00FF00"/>
                </a:solidFill>
              </a:rPr>
              <a:t>Hybrid</a:t>
            </a:r>
            <a:r>
              <a:rPr lang="nl-BE" dirty="0" smtClean="0"/>
              <a:t> Closed Circuit Coolers with Centrifugal Fans: LSWA-H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80236" y="1885951"/>
            <a:ext cx="4030363" cy="1828800"/>
          </a:xfrm>
        </p:spPr>
        <p:txBody>
          <a:bodyPr/>
          <a:lstStyle/>
          <a:p>
            <a:r>
              <a:rPr lang="nl-BE" b="1" dirty="0"/>
              <a:t>ARID</a:t>
            </a:r>
            <a:r>
              <a:rPr lang="nl-BE" dirty="0"/>
              <a:t>-</a:t>
            </a:r>
            <a:r>
              <a:rPr lang="nl-BE" i="1" dirty="0"/>
              <a:t>fin Pak</a:t>
            </a:r>
            <a:r>
              <a:rPr lang="nl-BE" baseline="30000" dirty="0"/>
              <a:t>TM</a:t>
            </a:r>
            <a:r>
              <a:rPr lang="nl-BE" dirty="0"/>
              <a:t>: Dry cooling </a:t>
            </a:r>
            <a:r>
              <a:rPr lang="nl-BE" dirty="0" smtClean="0"/>
              <a:t>coil</a:t>
            </a:r>
          </a:p>
          <a:p>
            <a:r>
              <a:rPr lang="nl-BE" dirty="0" smtClean="0"/>
              <a:t>215 models</a:t>
            </a:r>
          </a:p>
          <a:p>
            <a:r>
              <a:rPr lang="nl-BE" dirty="0" smtClean="0"/>
              <a:t>73 – 2673 kW</a:t>
            </a:r>
          </a:p>
          <a:p>
            <a:r>
              <a:rPr lang="nl-BE" dirty="0" smtClean="0"/>
              <a:t>3,1 – 115 l/s</a:t>
            </a:r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76350"/>
            <a:ext cx="2667000" cy="318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6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37" y="151474"/>
            <a:ext cx="9144000" cy="493495"/>
          </a:xfrm>
        </p:spPr>
        <p:txBody>
          <a:bodyPr>
            <a:normAutofit/>
          </a:bodyPr>
          <a:lstStyle/>
          <a:p>
            <a:r>
              <a:rPr lang="nl-BE" dirty="0" smtClean="0">
                <a:solidFill>
                  <a:srgbClr val="00FF00"/>
                </a:solidFill>
              </a:rPr>
              <a:t>Hybrid</a:t>
            </a:r>
            <a:r>
              <a:rPr lang="nl-BE" dirty="0" smtClean="0"/>
              <a:t> Closed Circuit Coolers with Centrifugal Fans: LRW-H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48826" y="1885951"/>
            <a:ext cx="4137974" cy="1142999"/>
          </a:xfrm>
        </p:spPr>
        <p:txBody>
          <a:bodyPr/>
          <a:lstStyle/>
          <a:p>
            <a:r>
              <a:rPr lang="nl-BE" b="1" dirty="0" smtClean="0"/>
              <a:t>ARID</a:t>
            </a:r>
            <a:r>
              <a:rPr lang="nl-BE" dirty="0" smtClean="0"/>
              <a:t>-</a:t>
            </a:r>
            <a:r>
              <a:rPr lang="nl-BE" i="1" dirty="0" smtClean="0"/>
              <a:t>fin Pak</a:t>
            </a:r>
            <a:r>
              <a:rPr lang="nl-BE" baseline="30000" dirty="0" smtClean="0"/>
              <a:t>TM</a:t>
            </a:r>
            <a:r>
              <a:rPr lang="nl-BE" dirty="0" smtClean="0"/>
              <a:t>: Dry cooling coil</a:t>
            </a:r>
            <a:endParaRPr lang="nl-BE" dirty="0"/>
          </a:p>
          <a:p>
            <a:r>
              <a:rPr lang="nl-BE" dirty="0" smtClean="0"/>
              <a:t>High dry switch points</a:t>
            </a:r>
          </a:p>
          <a:p>
            <a:r>
              <a:rPr lang="nl-BE" dirty="0" smtClean="0"/>
              <a:t>Hybrid operation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32386"/>
            <a:ext cx="3213197" cy="26681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76800" y="3562350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Reduced water consumption</a:t>
            </a:r>
          </a:p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Plume abatement  </a:t>
            </a:r>
          </a:p>
        </p:txBody>
      </p:sp>
      <p:sp>
        <p:nvSpPr>
          <p:cNvPr id="5" name="Down Arrow 4"/>
          <p:cNvSpPr/>
          <p:nvPr/>
        </p:nvSpPr>
        <p:spPr>
          <a:xfrm>
            <a:off x="6096000" y="302895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43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37" y="151474"/>
            <a:ext cx="9144000" cy="493495"/>
          </a:xfrm>
        </p:spPr>
        <p:txBody>
          <a:bodyPr>
            <a:normAutofit/>
          </a:bodyPr>
          <a:lstStyle/>
          <a:p>
            <a:r>
              <a:rPr lang="nl-BE" dirty="0" smtClean="0">
                <a:solidFill>
                  <a:srgbClr val="00FF00"/>
                </a:solidFill>
              </a:rPr>
              <a:t>Hybrid</a:t>
            </a:r>
            <a:r>
              <a:rPr lang="nl-BE" dirty="0" smtClean="0"/>
              <a:t> Closed Circuit Coolers with Centrifugal Fans: LRW-H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48826" y="1885951"/>
            <a:ext cx="4137974" cy="2743200"/>
          </a:xfrm>
        </p:spPr>
        <p:txBody>
          <a:bodyPr/>
          <a:lstStyle/>
          <a:p>
            <a:r>
              <a:rPr lang="nl-BE" b="1" dirty="0"/>
              <a:t>ARID</a:t>
            </a:r>
            <a:r>
              <a:rPr lang="nl-BE" dirty="0"/>
              <a:t>-</a:t>
            </a:r>
            <a:r>
              <a:rPr lang="nl-BE" i="1" dirty="0"/>
              <a:t>fin Pak</a:t>
            </a:r>
            <a:r>
              <a:rPr lang="nl-BE" baseline="30000" dirty="0"/>
              <a:t>TM</a:t>
            </a:r>
            <a:r>
              <a:rPr lang="nl-BE" dirty="0"/>
              <a:t>: Dry cooling </a:t>
            </a:r>
            <a:r>
              <a:rPr lang="nl-BE" dirty="0" smtClean="0"/>
              <a:t>coil</a:t>
            </a:r>
          </a:p>
          <a:p>
            <a:r>
              <a:rPr lang="nl-BE" dirty="0" smtClean="0"/>
              <a:t>91 models</a:t>
            </a:r>
          </a:p>
          <a:p>
            <a:r>
              <a:rPr lang="nl-BE" dirty="0" smtClean="0"/>
              <a:t>43 – 580 kW</a:t>
            </a:r>
          </a:p>
          <a:p>
            <a:r>
              <a:rPr lang="nl-BE" dirty="0" smtClean="0"/>
              <a:t>1,9 – 25 l/s</a:t>
            </a:r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32386"/>
            <a:ext cx="3213197" cy="266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3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37" y="69800"/>
            <a:ext cx="9144000" cy="656843"/>
          </a:xfrm>
        </p:spPr>
        <p:txBody>
          <a:bodyPr/>
          <a:lstStyle/>
          <a:p>
            <a:r>
              <a:rPr lang="nl-BE" dirty="0" smtClean="0"/>
              <a:t>Comparison Different Hybrid Models</a:t>
            </a:r>
            <a:endParaRPr lang="nl-B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656718"/>
              </p:ext>
            </p:extLst>
          </p:nvPr>
        </p:nvGraphicFramePr>
        <p:xfrm>
          <a:off x="1290929" y="1799447"/>
          <a:ext cx="6578616" cy="31242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35037"/>
                <a:gridCol w="745834"/>
                <a:gridCol w="59900"/>
                <a:gridCol w="617855"/>
                <a:gridCol w="1169801"/>
                <a:gridCol w="82209"/>
                <a:gridCol w="913408"/>
                <a:gridCol w="911572"/>
                <a:gridCol w="76200"/>
                <a:gridCol w="1066800"/>
              </a:tblGrid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Relative cost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Fan Motor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Pump motor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kW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05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B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 ATWB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052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05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 ATWB E</a:t>
                      </a:r>
                    </a:p>
                    <a:p>
                      <a:pPr algn="ctr" fontAlgn="b"/>
                      <a:r>
                        <a:rPr lang="nl-B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0525">
                <a:tc vMerge="1">
                  <a:txBody>
                    <a:bodyPr/>
                    <a:lstStyle/>
                    <a:p>
                      <a:pPr algn="ctr" fontAlgn="b"/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 ATWB H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LSWA - H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 gridSpan="10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060158" y="1062990"/>
            <a:ext cx="5040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2000" b="1" dirty="0" smtClean="0">
                <a:solidFill>
                  <a:srgbClr val="0B5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1000 </a:t>
            </a:r>
            <a:r>
              <a:rPr lang="en-US" sz="2000" b="1" dirty="0">
                <a:solidFill>
                  <a:srgbClr val="0B5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 </a:t>
            </a:r>
            <a:r>
              <a:rPr lang="en-US" sz="2000" b="1" dirty="0" smtClean="0">
                <a:solidFill>
                  <a:srgbClr val="0B5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(35 </a:t>
            </a:r>
            <a:r>
              <a:rPr lang="en-US" sz="2000" b="1" dirty="0">
                <a:solidFill>
                  <a:srgbClr val="0B5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- 29,44 - 25,56°C)</a:t>
            </a:r>
          </a:p>
        </p:txBody>
      </p:sp>
    </p:spTree>
    <p:extLst>
      <p:ext uri="{BB962C8B-B14F-4D97-AF65-F5344CB8AC3E}">
        <p14:creationId xmlns:p14="http://schemas.microsoft.com/office/powerpoint/2010/main" val="153422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37" y="65835"/>
            <a:ext cx="9144000" cy="656843"/>
          </a:xfrm>
        </p:spPr>
        <p:txBody>
          <a:bodyPr/>
          <a:lstStyle/>
          <a:p>
            <a:r>
              <a:rPr lang="nl-BE" dirty="0" smtClean="0"/>
              <a:t>Hybrid Solutions – Comparison Dry Operation</a:t>
            </a:r>
            <a:endParaRPr lang="nl-B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401957"/>
              </p:ext>
            </p:extLst>
          </p:nvPr>
        </p:nvGraphicFramePr>
        <p:xfrm>
          <a:off x="1029957" y="1733550"/>
          <a:ext cx="7100560" cy="31242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35037"/>
                <a:gridCol w="643477"/>
                <a:gridCol w="72184"/>
                <a:gridCol w="623348"/>
                <a:gridCol w="655624"/>
                <a:gridCol w="65562"/>
                <a:gridCol w="806503"/>
                <a:gridCol w="914400"/>
                <a:gridCol w="76200"/>
                <a:gridCol w="1066800"/>
                <a:gridCol w="76200"/>
                <a:gridCol w="1165225"/>
              </a:tblGrid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Relative cost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Fan Motor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Pump motor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kW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Dry Switch</a:t>
                      </a:r>
                      <a:r>
                        <a:rPr lang="nl-BE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Point</a:t>
                      </a:r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05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l-B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 ATWB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+4,1°C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052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5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 ATWB E</a:t>
                      </a:r>
                    </a:p>
                    <a:p>
                      <a:pPr algn="ctr" fontAlgn="b"/>
                      <a:r>
                        <a:rPr lang="nl-B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+4,2°C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0525">
                <a:tc vMerge="1">
                  <a:txBody>
                    <a:bodyPr/>
                    <a:lstStyle/>
                    <a:p>
                      <a:pPr algn="ctr" fontAlgn="b"/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 ATWB H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+11,2°C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LSWA - H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+11,84°C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 gridSpan="10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109412" y="1085850"/>
            <a:ext cx="4969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2000" b="1" dirty="0" smtClean="0">
                <a:solidFill>
                  <a:srgbClr val="0B5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1000 </a:t>
            </a:r>
            <a:r>
              <a:rPr lang="en-US" sz="2000" b="1" dirty="0">
                <a:solidFill>
                  <a:srgbClr val="0B5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 </a:t>
            </a:r>
            <a:r>
              <a:rPr lang="en-US" sz="2000" b="1" dirty="0" smtClean="0">
                <a:solidFill>
                  <a:srgbClr val="0B5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(35 </a:t>
            </a:r>
            <a:r>
              <a:rPr lang="en-US" sz="2000" b="1" dirty="0">
                <a:solidFill>
                  <a:srgbClr val="0B5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- 29,44 - 25,56°C)</a:t>
            </a:r>
          </a:p>
        </p:txBody>
      </p:sp>
    </p:spTree>
    <p:extLst>
      <p:ext uri="{BB962C8B-B14F-4D97-AF65-F5344CB8AC3E}">
        <p14:creationId xmlns:p14="http://schemas.microsoft.com/office/powerpoint/2010/main" val="219417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2200" cap="none" dirty="0" smtClean="0">
                <a:solidFill>
                  <a:schemeClr val="tx1"/>
                </a:solidFill>
              </a:rPr>
              <a:t>Know Your Options</a:t>
            </a:r>
            <a:endParaRPr lang="nl-BE" sz="2200" cap="none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495550"/>
            <a:ext cx="7772400" cy="661355"/>
          </a:xfrm>
        </p:spPr>
        <p:txBody>
          <a:bodyPr>
            <a:normAutofit/>
          </a:bodyPr>
          <a:lstStyle/>
          <a:p>
            <a:pPr algn="ctr"/>
            <a:r>
              <a:rPr lang="nl-BE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EVAPCO Closed Circuit Coolers</a:t>
            </a:r>
            <a:endParaRPr lang="nl-BE" sz="3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610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2" name="Rectangle 4"/>
          <p:cNvSpPr>
            <a:spLocks noGrp="1" noChangeArrowheads="1"/>
          </p:cNvSpPr>
          <p:nvPr>
            <p:ph type="title"/>
          </p:nvPr>
        </p:nvSpPr>
        <p:spPr>
          <a:xfrm>
            <a:off x="1677593" y="-27812"/>
            <a:ext cx="5819775" cy="857250"/>
          </a:xfrm>
          <a:effectLst/>
        </p:spPr>
        <p:txBody>
          <a:bodyPr>
            <a:normAutofit/>
          </a:bodyPr>
          <a:lstStyle/>
          <a:p>
            <a:pPr algn="ctr"/>
            <a:r>
              <a:rPr lang="en-US" altLang="nl-BE" dirty="0"/>
              <a:t>Example Applications: </a:t>
            </a:r>
            <a:r>
              <a:rPr lang="en-US" altLang="nl-BE" dirty="0" smtClean="0"/>
              <a:t>Heat Pumps</a:t>
            </a:r>
            <a:endParaRPr lang="en-US" altLang="nl-B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133" y="1276350"/>
            <a:ext cx="5858693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3814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0"/>
            <a:ext cx="5819775" cy="85725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Closed Circuit Coolers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3050" y="1714500"/>
            <a:ext cx="6019800" cy="2457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nl-BE" sz="1800" dirty="0"/>
              <a:t>Closed System:</a:t>
            </a:r>
          </a:p>
          <a:p>
            <a:pPr lvl="1">
              <a:lnSpc>
                <a:spcPct val="80000"/>
              </a:lnSpc>
            </a:pPr>
            <a:r>
              <a:rPr lang="en-US" altLang="nl-BE" dirty="0" smtClean="0"/>
              <a:t>Will </a:t>
            </a:r>
            <a:r>
              <a:rPr lang="en-US" altLang="nl-BE" dirty="0"/>
              <a:t>not foul heat exchanger surfaces</a:t>
            </a:r>
          </a:p>
          <a:p>
            <a:pPr lvl="1">
              <a:lnSpc>
                <a:spcPct val="80000"/>
              </a:lnSpc>
            </a:pPr>
            <a:r>
              <a:rPr lang="en-US" altLang="nl-BE" dirty="0" smtClean="0"/>
              <a:t>Will </a:t>
            </a:r>
            <a:r>
              <a:rPr lang="en-US" altLang="nl-BE" dirty="0"/>
              <a:t>not contaminate process cooling equipment</a:t>
            </a:r>
          </a:p>
          <a:p>
            <a:pPr lvl="1">
              <a:lnSpc>
                <a:spcPct val="80000"/>
              </a:lnSpc>
            </a:pPr>
            <a:r>
              <a:rPr lang="en-US" altLang="nl-BE" dirty="0" smtClean="0"/>
              <a:t>Reduced </a:t>
            </a:r>
            <a:r>
              <a:rPr lang="en-US" altLang="nl-BE" dirty="0"/>
              <a:t>maintenance costs condenser system and </a:t>
            </a:r>
            <a:r>
              <a:rPr lang="en-US" altLang="nl-BE" dirty="0" smtClean="0"/>
              <a:t>chiller 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nl-BE" dirty="0"/>
          </a:p>
          <a:p>
            <a:pPr>
              <a:lnSpc>
                <a:spcPct val="80000"/>
              </a:lnSpc>
            </a:pPr>
            <a:r>
              <a:rPr lang="en-US" dirty="0"/>
              <a:t>Higher Fluid Temperature Limitations</a:t>
            </a:r>
            <a:br>
              <a:rPr lang="en-US" dirty="0"/>
            </a:br>
            <a:r>
              <a:rPr lang="en-US" dirty="0"/>
              <a:t>(Maximum fluid temperature of 75°C)</a:t>
            </a:r>
          </a:p>
          <a:p>
            <a:pPr>
              <a:lnSpc>
                <a:spcPct val="80000"/>
              </a:lnSpc>
              <a:buFont typeface="Symbol" panose="05050102010706020507" pitchFamily="18" charset="2"/>
              <a:buNone/>
            </a:pPr>
            <a:endParaRPr lang="en-US" altLang="nl-BE" sz="1800" dirty="0"/>
          </a:p>
          <a:p>
            <a:pPr>
              <a:lnSpc>
                <a:spcPct val="80000"/>
              </a:lnSpc>
            </a:pPr>
            <a:endParaRPr lang="en-US" altLang="nl-BE" sz="1800" dirty="0"/>
          </a:p>
          <a:p>
            <a:pPr>
              <a:lnSpc>
                <a:spcPct val="80000"/>
              </a:lnSpc>
              <a:buFont typeface="Symbol" panose="05050102010706020507" pitchFamily="18" charset="2"/>
              <a:buNone/>
            </a:pPr>
            <a:endParaRPr lang="en-US" altLang="nl-BE" sz="1800" dirty="0"/>
          </a:p>
        </p:txBody>
      </p:sp>
      <p:sp>
        <p:nvSpPr>
          <p:cNvPr id="697348" name="Text Box 4"/>
          <p:cNvSpPr txBox="1">
            <a:spLocks noChangeArrowheads="1"/>
          </p:cNvSpPr>
          <p:nvPr/>
        </p:nvSpPr>
        <p:spPr bwMode="auto">
          <a:xfrm>
            <a:off x="2769960" y="1094285"/>
            <a:ext cx="361950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BE53B"/>
              </a:buClr>
              <a:buSzPct val="90000"/>
              <a:buFont typeface="Symbol" pitchFamily="18" charset="2"/>
              <a:buNone/>
              <a:defRPr/>
            </a:pPr>
            <a:r>
              <a:rPr lang="en-US" sz="2000" b="1" dirty="0">
                <a:solidFill>
                  <a:srgbClr val="0B5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lang="en-US" sz="2000" b="1" dirty="0" smtClean="0">
                <a:solidFill>
                  <a:srgbClr val="0B5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endParaRPr lang="en-US" sz="2000" dirty="0">
              <a:solidFill>
                <a:srgbClr val="0B59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8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0"/>
            <a:ext cx="5819775" cy="85725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Closed Circuit Coolers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4962" y="1757800"/>
            <a:ext cx="6509837" cy="2057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dirty="0" smtClean="0"/>
              <a:t>Dry </a:t>
            </a:r>
            <a:r>
              <a:rPr lang="en-US" sz="1800" dirty="0"/>
              <a:t>Operation Option (except </a:t>
            </a:r>
            <a:r>
              <a:rPr lang="en-US" sz="1800" dirty="0" smtClean="0"/>
              <a:t>ESWA &amp; ESWB) </a:t>
            </a:r>
            <a:r>
              <a:rPr lang="en-US" sz="1800" dirty="0"/>
              <a:t>:</a:t>
            </a:r>
          </a:p>
          <a:p>
            <a:pPr lvl="1">
              <a:defRPr/>
            </a:pPr>
            <a:r>
              <a:rPr lang="en-US" dirty="0" smtClean="0"/>
              <a:t>Reduce </a:t>
            </a:r>
            <a:r>
              <a:rPr lang="en-US" dirty="0"/>
              <a:t>water consumption </a:t>
            </a:r>
          </a:p>
          <a:p>
            <a:pPr lvl="1">
              <a:defRPr/>
            </a:pPr>
            <a:r>
              <a:rPr lang="en-US" dirty="0" smtClean="0"/>
              <a:t>Avoid potential </a:t>
            </a:r>
            <a:r>
              <a:rPr lang="en-US" dirty="0"/>
              <a:t>freezing problems during </a:t>
            </a:r>
            <a:r>
              <a:rPr lang="en-US" dirty="0" smtClean="0"/>
              <a:t>the winter </a:t>
            </a:r>
            <a:endParaRPr lang="en-US" dirty="0"/>
          </a:p>
        </p:txBody>
      </p:sp>
      <p:sp>
        <p:nvSpPr>
          <p:cNvPr id="733188" name="Text Box 4"/>
          <p:cNvSpPr txBox="1">
            <a:spLocks noChangeArrowheads="1"/>
          </p:cNvSpPr>
          <p:nvPr/>
        </p:nvSpPr>
        <p:spPr bwMode="auto">
          <a:xfrm>
            <a:off x="2581635" y="1080980"/>
            <a:ext cx="398145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BE53B"/>
              </a:buClr>
              <a:buSzPct val="90000"/>
              <a:buFont typeface="Symbol" pitchFamily="18" charset="2"/>
              <a:buNone/>
              <a:defRPr/>
            </a:pPr>
            <a:r>
              <a:rPr lang="en-US" sz="2000" b="1" dirty="0">
                <a:solidFill>
                  <a:srgbClr val="0B5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advantages (cont.)</a:t>
            </a:r>
            <a:endParaRPr lang="en-US" sz="2000" dirty="0">
              <a:solidFill>
                <a:srgbClr val="0B59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42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0"/>
            <a:ext cx="5819775" cy="85725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Closed Circuit Coolers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4962" y="1757800"/>
            <a:ext cx="6357437" cy="2057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dirty="0" smtClean="0"/>
              <a:t>Dry </a:t>
            </a:r>
            <a:r>
              <a:rPr lang="en-US" sz="1800" dirty="0"/>
              <a:t>Operation Option (except </a:t>
            </a:r>
            <a:r>
              <a:rPr lang="en-US" sz="1800" dirty="0" smtClean="0"/>
              <a:t>ESWA &amp; ESWB) </a:t>
            </a:r>
            <a:r>
              <a:rPr lang="en-US" sz="1800" dirty="0"/>
              <a:t>:</a:t>
            </a:r>
          </a:p>
          <a:p>
            <a:pPr lvl="1">
              <a:defRPr/>
            </a:pPr>
            <a:r>
              <a:rPr lang="en-US" dirty="0" smtClean="0"/>
              <a:t>Reduce </a:t>
            </a:r>
            <a:r>
              <a:rPr lang="en-US" dirty="0"/>
              <a:t>water consumption </a:t>
            </a:r>
          </a:p>
          <a:p>
            <a:pPr lvl="1">
              <a:defRPr/>
            </a:pPr>
            <a:r>
              <a:rPr lang="en-US" dirty="0" smtClean="0"/>
              <a:t>Avoid potential freezing </a:t>
            </a:r>
            <a:r>
              <a:rPr lang="en-US" dirty="0"/>
              <a:t>problems during the </a:t>
            </a:r>
            <a:r>
              <a:rPr lang="en-US" dirty="0" smtClean="0"/>
              <a:t>winter</a:t>
            </a:r>
          </a:p>
          <a:p>
            <a:pPr marL="457200" lvl="1" indent="0">
              <a:buNone/>
              <a:defRPr/>
            </a:pPr>
            <a:r>
              <a:rPr lang="en-US" dirty="0" smtClean="0"/>
              <a:t> </a:t>
            </a:r>
            <a:endParaRPr lang="en-US" dirty="0"/>
          </a:p>
          <a:p>
            <a:pPr>
              <a:defRPr/>
            </a:pPr>
            <a:r>
              <a:rPr lang="en-US" sz="1800" dirty="0"/>
              <a:t>Plume </a:t>
            </a:r>
            <a:r>
              <a:rPr lang="en-US" sz="1800" dirty="0" smtClean="0"/>
              <a:t>abatement solutions </a:t>
            </a:r>
            <a:endParaRPr lang="en-US" sz="1800" dirty="0"/>
          </a:p>
        </p:txBody>
      </p:sp>
      <p:sp>
        <p:nvSpPr>
          <p:cNvPr id="733188" name="Text Box 4"/>
          <p:cNvSpPr txBox="1">
            <a:spLocks noChangeArrowheads="1"/>
          </p:cNvSpPr>
          <p:nvPr/>
        </p:nvSpPr>
        <p:spPr bwMode="auto">
          <a:xfrm>
            <a:off x="2588616" y="1087960"/>
            <a:ext cx="398145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BE53B"/>
              </a:buClr>
              <a:buSzPct val="90000"/>
              <a:buFont typeface="Symbol" pitchFamily="18" charset="2"/>
              <a:buNone/>
              <a:defRPr/>
            </a:pPr>
            <a:r>
              <a:rPr lang="en-US" sz="2000" b="1" dirty="0">
                <a:solidFill>
                  <a:srgbClr val="0B5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advantages (cont.)</a:t>
            </a:r>
            <a:endParaRPr lang="en-US" sz="2000" dirty="0">
              <a:solidFill>
                <a:srgbClr val="0B59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18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BE" sz="2200" cap="none" dirty="0" smtClean="0">
                <a:solidFill>
                  <a:srgbClr val="0070C0"/>
                </a:solidFill>
              </a:rPr>
              <a:t>Induced Draft with Axial Fans </a:t>
            </a:r>
            <a:endParaRPr lang="nl-BE" sz="2200" cap="none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EVAPCO Closed Circuit Coolers Product line </a:t>
            </a:r>
            <a:endParaRPr lang="nl-BE" sz="3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867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37" y="76780"/>
            <a:ext cx="9144000" cy="656843"/>
          </a:xfrm>
        </p:spPr>
        <p:txBody>
          <a:bodyPr/>
          <a:lstStyle/>
          <a:p>
            <a:r>
              <a:rPr lang="nl-BE" dirty="0" smtClean="0"/>
              <a:t>Induced Draft with Axial Fans</a:t>
            </a:r>
            <a:endParaRPr lang="nl-B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1" b="90777" l="7769" r="90000">
                        <a14:foregroundMark x1="48017" y1="13916" x2="48017" y2="13916"/>
                        <a14:foregroundMark x1="65124" y1="44094" x2="65124" y2="44094"/>
                        <a14:foregroundMark x1="64628" y1="41990" x2="64628" y2="41990"/>
                        <a14:foregroundMark x1="40413" y1="90777" x2="40413" y2="90777"/>
                        <a14:foregroundMark x1="10909" y1="71278" x2="10909" y2="71278"/>
                        <a14:foregroundMark x1="9587" y1="71278" x2="9587" y2="71278"/>
                        <a14:foregroundMark x1="8182" y1="73544" x2="8182" y2="73544"/>
                        <a14:foregroundMark x1="9917" y1="76052" x2="9917" y2="76052"/>
                        <a14:foregroundMark x1="7769" y1="81634" x2="7769" y2="81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91133"/>
            <a:ext cx="3276600" cy="33465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55" b="100000" l="0" r="98680">
                        <a14:foregroundMark x1="46040" y1="26518" x2="46040" y2="26518"/>
                        <a14:foregroundMark x1="40924" y1="23003" x2="40924" y2="23003"/>
                        <a14:foregroundMark x1="30033" y1="18850" x2="30033" y2="18850"/>
                        <a14:foregroundMark x1="18812" y1="20447" x2="18812" y2="20447"/>
                        <a14:foregroundMark x1="17327" y1="28914" x2="17327" y2="28914"/>
                        <a14:foregroundMark x1="16337" y1="39457" x2="16337" y2="39457"/>
                        <a14:foregroundMark x1="16007" y1="44409" x2="16007" y2="44409"/>
                        <a14:foregroundMark x1="10891" y1="41214" x2="10891" y2="41214"/>
                        <a14:foregroundMark x1="48680" y1="3355" x2="48680" y2="3355"/>
                        <a14:foregroundMark x1="93234" y1="19808" x2="93234" y2="19808"/>
                        <a14:foregroundMark x1="95710" y1="87700" x2="95710" y2="87700"/>
                        <a14:backgroundMark x1="99835" y1="87061" x2="99835" y2="87061"/>
                        <a14:backgroundMark x1="99340" y1="78594" x2="99340" y2="78594"/>
                        <a14:backgroundMark x1="99835" y1="69808" x2="99835" y2="69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064451"/>
            <a:ext cx="2517648" cy="2599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403771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ATW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407200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ESWA/B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7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5642</TotalTime>
  <Words>1119</Words>
  <Application>Microsoft Office PowerPoint</Application>
  <PresentationFormat>On-screen Show (16:9)</PresentationFormat>
  <Paragraphs>349</Paragraphs>
  <Slides>38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Futura Md BT</vt:lpstr>
      <vt:lpstr>Gisha</vt:lpstr>
      <vt:lpstr>Symbol</vt:lpstr>
      <vt:lpstr>Times New Roman</vt:lpstr>
      <vt:lpstr>Theme1</vt:lpstr>
      <vt:lpstr>PowerPoint Presentation</vt:lpstr>
      <vt:lpstr>Closed Circuit Coolers</vt:lpstr>
      <vt:lpstr>Example Applications: Chillers</vt:lpstr>
      <vt:lpstr>Example Applications: Heat Pumps</vt:lpstr>
      <vt:lpstr>Closed Circuit Coolers</vt:lpstr>
      <vt:lpstr>Closed Circuit Coolers</vt:lpstr>
      <vt:lpstr>Closed Circuit Coolers</vt:lpstr>
      <vt:lpstr>Induced Draft with Axial Fans </vt:lpstr>
      <vt:lpstr>Induced Draft with Axial Fans</vt:lpstr>
      <vt:lpstr>Induced Draft Closed Circuit Coolers with Axial Fan : ATW</vt:lpstr>
      <vt:lpstr>Induced Draft Closed Circuit Coolers with Axial Fan : ESWA</vt:lpstr>
      <vt:lpstr>Induced Draft Closed Circuit Coolers with Axial Fan : ESWB</vt:lpstr>
      <vt:lpstr>PowerPoint Presentation</vt:lpstr>
      <vt:lpstr>Forced Draft with Centrifugal Fans</vt:lpstr>
      <vt:lpstr>Forced Draft Coolers with Centrifugal Fan : LSWA </vt:lpstr>
      <vt:lpstr>Forced Draft Closed Circuit Coolers with Centrifugal Fan : LRW </vt:lpstr>
      <vt:lpstr>Comparison Different CCC Solutions</vt:lpstr>
      <vt:lpstr>Comparison Different CCC Solutions</vt:lpstr>
      <vt:lpstr>PowerPoint Presentation</vt:lpstr>
      <vt:lpstr>PowerPoint Presentation</vt:lpstr>
      <vt:lpstr>Dry operation -  Save water       Plume abatement  </vt:lpstr>
      <vt:lpstr>Induced Draft with Axial Fans </vt:lpstr>
      <vt:lpstr>Induced Draft with Axial Fans</vt:lpstr>
      <vt:lpstr>Hybrid Closed Circuit Coolers with Axial Fans: eco-ATWB</vt:lpstr>
      <vt:lpstr>Hybrid Closed Circuit Coolers with Axial Fans: eco-ATWB</vt:lpstr>
      <vt:lpstr>Hybrid Closed Circuit Coolers with Axial Fans: eco-ATWB-E</vt:lpstr>
      <vt:lpstr>Hybrid Closed Circuit Coolers with Axial Fans: eco-ATWB-E</vt:lpstr>
      <vt:lpstr>Hybrid Closed Circuit Coolers with Axial Fans: eco-ATWB-H</vt:lpstr>
      <vt:lpstr>Hybrid Closed Circuit Coolers with Axial Fans: eco-ATWB-H</vt:lpstr>
      <vt:lpstr>Forced Draft with Centrifugal Fans </vt:lpstr>
      <vt:lpstr>Hybrid Forced Draft with Centrifugal Fans</vt:lpstr>
      <vt:lpstr>Hybrid Closed Circuit Coolers with Centrifugal Fans: LSWA-H</vt:lpstr>
      <vt:lpstr>Hybrid Closed Circuit Coolers with Centrifugal Fans: LSWA-H</vt:lpstr>
      <vt:lpstr>Hybrid Closed Circuit Coolers with Centrifugal Fans: LRW-H</vt:lpstr>
      <vt:lpstr>Hybrid Closed Circuit Coolers with Centrifugal Fans: LRW-H</vt:lpstr>
      <vt:lpstr>Comparison Different Hybrid Models</vt:lpstr>
      <vt:lpstr>Hybrid Solutions – Comparison Dry Operation</vt:lpstr>
      <vt:lpstr>Know Your Options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       MANAGERS</dc:title>
  <dc:creator>Carol Keeney</dc:creator>
  <cp:lastModifiedBy>Georges Hoeterickx</cp:lastModifiedBy>
  <cp:revision>493</cp:revision>
  <cp:lastPrinted>2017-02-17T11:28:00Z</cp:lastPrinted>
  <dcterms:created xsi:type="dcterms:W3CDTF">2011-01-04T14:30:36Z</dcterms:created>
  <dcterms:modified xsi:type="dcterms:W3CDTF">2017-11-03T12:13:12Z</dcterms:modified>
</cp:coreProperties>
</file>